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1"/>
  </p:notesMasterIdLst>
  <p:sldIdLst>
    <p:sldId id="258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DCE48-C1D0-4D98-8A6E-3AE0688EE9A9}" type="datetimeFigureOut">
              <a:rPr lang="pt-BR" smtClean="0"/>
              <a:t>25/05/2011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307AA-F255-4FD1-BE5F-EBA2FB129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85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307AA-F255-4FD1-BE5F-EBA2FB129F1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7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6EC8-7353-40EC-848C-91A7C439818A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407B-57E5-4D63-82F9-4881A793A6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9E5D-201E-499D-B534-57DC7E5D6191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FC27-58B7-43CA-A6BE-57A3708883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C909-D9C8-4366-A9BA-1DD4AF104258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DD4B-6592-4600-8850-E8534312AD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CC58C-65BE-4454-AB77-5374C4742C51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5494-3DE3-4AA6-959D-DB722D01B1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3D64-AE4D-474A-A999-BAF39B1232EF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1AB1-DF25-4463-88A5-74EA562F6C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CC93-33CE-452A-A596-D051FDA2B487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E8AD-986B-4174-99FB-4516FB0228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169E-F6C6-49DB-BFA7-C23C95E8F7B9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664B-187C-4956-A1E8-15800316D4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7D8EE-440A-4CB7-9665-3B82DA776CA8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C2EF-17A3-4AD7-96D2-65B3506F25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FA01-6491-47B0-948F-659C18939470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53AF-458D-4FE2-AA9C-9167863464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A88A-27D5-4B67-BFEF-20652206102F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4D72-9AAE-4407-AF59-E8C08BFAFF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132C-3890-406D-8E9F-6A99AAD6D7A8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B18F-A095-4C88-BEEE-2335B01D2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0AD7F-515C-49AB-AFD4-C3DF8C143A01}" type="datetimeFigureOut">
              <a:rPr lang="pt-BR"/>
              <a:pPr>
                <a:defRPr/>
              </a:pPr>
              <a:t>25/05/2011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5A47A4-A14C-4096-9C87-67A64BFF1E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7" r:id="rId3"/>
    <p:sldLayoutId id="2147483874" r:id="rId4"/>
    <p:sldLayoutId id="2147483873" r:id="rId5"/>
    <p:sldLayoutId id="2147483872" r:id="rId6"/>
    <p:sldLayoutId id="2147483871" r:id="rId7"/>
    <p:sldLayoutId id="2147483870" r:id="rId8"/>
    <p:sldLayoutId id="2147483878" r:id="rId9"/>
    <p:sldLayoutId id="2147483869" r:id="rId10"/>
    <p:sldLayoutId id="21474838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Daniela%20Torres\Mulheres%20de%20Atenas%20-Secos%20e%20Molhados%20-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upermundo.abril.com.br/busca/?qu=homossexualis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04850"/>
            <a:ext cx="8712968" cy="5676478"/>
          </a:xfrm>
        </p:spPr>
        <p:txBody>
          <a:bodyPr/>
          <a:lstStyle/>
          <a:p>
            <a:pPr algn="ctr"/>
            <a:r>
              <a:rPr lang="pt-BR" sz="8000" dirty="0"/>
              <a:t>A GRÉCIA ANTIGA (MAS SERÁ QUE É TÃO ANTIGA ASSIM</a:t>
            </a:r>
            <a:r>
              <a:rPr lang="pt-BR" sz="8000" dirty="0" smtClean="0"/>
              <a:t>?)!</a:t>
            </a:r>
            <a:r>
              <a:rPr lang="pt-BR" sz="8000" dirty="0"/>
              <a:t/>
            </a:r>
            <a:br>
              <a:rPr lang="pt-BR" sz="8000" dirty="0"/>
            </a:b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38775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28228"/>
          </a:xfrm>
        </p:spPr>
        <p:txBody>
          <a:bodyPr/>
          <a:lstStyle/>
          <a:p>
            <a:pPr algn="ctr"/>
            <a:r>
              <a:rPr lang="pt-BR" sz="3600" dirty="0" smtClean="0"/>
              <a:t>Mas como funcionava a política em Esparta?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921543" y="11049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r>
              <a:rPr lang="pt-BR" sz="1800"/>
              <a:t>Estrutura política espartana:</a:t>
            </a:r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endParaRPr lang="pt-BR" sz="1800"/>
          </a:p>
          <a:p>
            <a:pPr lvl="1">
              <a:lnSpc>
                <a:spcPct val="90000"/>
              </a:lnSpc>
            </a:pPr>
            <a:r>
              <a:rPr lang="pt-BR" sz="1800"/>
              <a:t>Educação: voltada para a obediência e aptidão física;</a:t>
            </a:r>
          </a:p>
          <a:p>
            <a:pPr lvl="1">
              <a:lnSpc>
                <a:spcPct val="90000"/>
              </a:lnSpc>
            </a:pPr>
            <a:r>
              <a:rPr lang="pt-BR" sz="1800"/>
              <a:t>Mulheres relativamente valorizadas.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02543" y="1409700"/>
            <a:ext cx="6781800" cy="434975"/>
          </a:xfrm>
          <a:prstGeom prst="rect">
            <a:avLst/>
          </a:prstGeom>
          <a:solidFill>
            <a:srgbClr val="FFCC66">
              <a:alpha val="5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b="1"/>
              <a:t>5 ÉFOROS (Poder Executivo): Eleitos anualmente.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6343" y="4610100"/>
            <a:ext cx="7010400" cy="425450"/>
          </a:xfrm>
          <a:prstGeom prst="rect">
            <a:avLst/>
          </a:prstGeom>
          <a:solidFill>
            <a:srgbClr val="990099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b="1"/>
              <a:t>HILOTAS (Camponeses submetidos pela força)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4343" y="2171700"/>
            <a:ext cx="3276600" cy="700088"/>
          </a:xfrm>
          <a:prstGeom prst="rect">
            <a:avLst/>
          </a:prstGeom>
          <a:solidFill>
            <a:srgbClr val="FF3300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b="1"/>
              <a:t>DIARQUIA </a:t>
            </a:r>
            <a:r>
              <a:rPr lang="pt-BR" sz="1800" b="1"/>
              <a:t>(controle do exército e religião)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55343" y="25527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pt-BR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98143" y="2171700"/>
            <a:ext cx="4495800" cy="690563"/>
          </a:xfrm>
          <a:prstGeom prst="rect">
            <a:avLst/>
          </a:prstGeom>
          <a:solidFill>
            <a:srgbClr val="FF3300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b="1"/>
              <a:t>28 GERONTES </a:t>
            </a:r>
            <a:r>
              <a:rPr lang="pt-BR" sz="1800" b="1"/>
              <a:t>(Poder Legislativo): Conselho dos Anciãos (+ de 60 anos)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98143" y="3086100"/>
            <a:ext cx="4495800" cy="700088"/>
          </a:xfrm>
          <a:prstGeom prst="rect">
            <a:avLst/>
          </a:prstGeom>
          <a:solidFill>
            <a:schemeClr val="hlink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sz="1800" b="1"/>
              <a:t>ASSEMBLÉIA POPULAR (ÁPELA):</a:t>
            </a:r>
            <a:r>
              <a:rPr lang="pt-BR" b="1"/>
              <a:t> </a:t>
            </a:r>
            <a:r>
              <a:rPr lang="pt-BR" sz="1800" b="1"/>
              <a:t>homens com mais de 30 anos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4343" y="3314700"/>
            <a:ext cx="3200400" cy="974725"/>
          </a:xfrm>
          <a:prstGeom prst="rect">
            <a:avLst/>
          </a:prstGeom>
          <a:solidFill>
            <a:schemeClr val="hlink">
              <a:alpha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b="1"/>
              <a:t>EXÉRCITO: Hoplitas </a:t>
            </a:r>
            <a:r>
              <a:rPr lang="pt-BR" sz="1800" b="1"/>
              <a:t>(homens entre 18 e 30 anos)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98143" y="4152900"/>
            <a:ext cx="4495800" cy="365125"/>
          </a:xfrm>
          <a:prstGeom prst="rect">
            <a:avLst/>
          </a:prstGeom>
          <a:solidFill>
            <a:srgbClr val="66CCFF">
              <a:alpha val="50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sz="1600" b="1"/>
              <a:t>PERIECOS (convocados para o exército)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740943" y="34671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3740943" y="39243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cxnSp>
        <p:nvCxnSpPr>
          <p:cNvPr id="15" name="AutoShape 15"/>
          <p:cNvCxnSpPr>
            <a:cxnSpLocks noChangeShapeType="1"/>
            <a:stCxn id="11" idx="1"/>
            <a:endCxn id="4" idx="1"/>
          </p:cNvCxnSpPr>
          <p:nvPr/>
        </p:nvCxnSpPr>
        <p:spPr bwMode="auto">
          <a:xfrm rot="10800000" flipH="1">
            <a:off x="450056" y="3429000"/>
            <a:ext cx="471487" cy="373063"/>
          </a:xfrm>
          <a:prstGeom prst="bentConnector3">
            <a:avLst>
              <a:gd name="adj1" fmla="val -4545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16"/>
          <p:cNvCxnSpPr>
            <a:cxnSpLocks noChangeShapeType="1"/>
            <a:stCxn id="11" idx="1"/>
            <a:endCxn id="6" idx="1"/>
          </p:cNvCxnSpPr>
          <p:nvPr/>
        </p:nvCxnSpPr>
        <p:spPr bwMode="auto">
          <a:xfrm rot="10800000" flipH="1" flipV="1">
            <a:off x="450056" y="3802063"/>
            <a:ext cx="762000" cy="1020762"/>
          </a:xfrm>
          <a:prstGeom prst="bentConnector3">
            <a:avLst>
              <a:gd name="adj1" fmla="val -813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378743" y="29337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8693943" y="3390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8941593" y="16383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H="1">
            <a:off x="8312943" y="16383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8693943" y="2400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3817143" y="2552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517632" cy="6192688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b="1" dirty="0">
                <a:solidFill>
                  <a:srgbClr val="FF0000"/>
                </a:solidFill>
              </a:rPr>
              <a:t>ATENAS E SUA SOCIEDADE</a:t>
            </a:r>
            <a:endParaRPr lang="pt-BR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pt-BR" b="1" dirty="0" smtClean="0">
                <a:latin typeface="Comic Sans MS" pitchFamily="66" charset="0"/>
              </a:rPr>
              <a:t>Conhecida </a:t>
            </a:r>
            <a:r>
              <a:rPr lang="pt-BR" b="1" dirty="0">
                <a:latin typeface="Comic Sans MS" pitchFamily="66" charset="0"/>
              </a:rPr>
              <a:t>como a cidade exemplar da Grécia Antiga, por sua cultura e prosperidade econômica, Atenas, se desenvolveu na Ática, região cercada de montanhas. Por causa da falta de terras férteis, os atenienses voltaram-se para a pesca, a navegação e o comércio marítimo</a:t>
            </a:r>
            <a:r>
              <a:rPr lang="pt-BR" b="1" dirty="0" smtClean="0">
                <a:latin typeface="Comic Sans MS" pitchFamily="66" charset="0"/>
              </a:rPr>
              <a:t>.</a:t>
            </a:r>
          </a:p>
          <a:p>
            <a:pPr marL="609600" indent="-609600" algn="just">
              <a:buFontTx/>
              <a:buAutoNum type="arabicPeriod"/>
            </a:pPr>
            <a:r>
              <a:rPr lang="pt-BR" b="1" dirty="0">
                <a:solidFill>
                  <a:srgbClr val="FF6600"/>
                </a:solidFill>
                <a:latin typeface="Comic Sans MS" pitchFamily="66" charset="0"/>
              </a:rPr>
              <a:t>Eupátridas (grandes proprietários de terra)</a:t>
            </a:r>
          </a:p>
          <a:p>
            <a:pPr marL="609600" indent="-609600" algn="just">
              <a:buFontTx/>
              <a:buAutoNum type="arabicPeriod"/>
            </a:pPr>
            <a:r>
              <a:rPr lang="pt-BR" b="1" dirty="0" err="1">
                <a:solidFill>
                  <a:srgbClr val="FF6600"/>
                </a:solidFill>
                <a:latin typeface="Comic Sans MS" pitchFamily="66" charset="0"/>
              </a:rPr>
              <a:t>Georgóis</a:t>
            </a:r>
            <a:r>
              <a:rPr lang="pt-BR" b="1" dirty="0">
                <a:solidFill>
                  <a:srgbClr val="FF6600"/>
                </a:solidFill>
                <a:latin typeface="Comic Sans MS" pitchFamily="66" charset="0"/>
              </a:rPr>
              <a:t> (pequenos proprietários)</a:t>
            </a:r>
          </a:p>
          <a:p>
            <a:pPr marL="609600" indent="-609600" algn="just">
              <a:buFontTx/>
              <a:buAutoNum type="arabicPeriod"/>
            </a:pPr>
            <a:r>
              <a:rPr lang="pt-BR" b="1" dirty="0">
                <a:solidFill>
                  <a:srgbClr val="FF6600"/>
                </a:solidFill>
                <a:latin typeface="Comic Sans MS" pitchFamily="66" charset="0"/>
              </a:rPr>
              <a:t>Demiurgos (comerciantes)</a:t>
            </a:r>
          </a:p>
          <a:p>
            <a:pPr marL="609600" indent="-609600" algn="just">
              <a:buFontTx/>
              <a:buAutoNum type="arabicPeriod"/>
            </a:pPr>
            <a:r>
              <a:rPr lang="pt-BR" b="1" dirty="0" err="1">
                <a:solidFill>
                  <a:srgbClr val="FF6600"/>
                </a:solidFill>
                <a:latin typeface="Comic Sans MS" pitchFamily="66" charset="0"/>
              </a:rPr>
              <a:t>Thetas</a:t>
            </a:r>
            <a:r>
              <a:rPr lang="pt-BR" b="1" dirty="0">
                <a:solidFill>
                  <a:srgbClr val="FF6600"/>
                </a:solidFill>
                <a:latin typeface="Comic Sans MS" pitchFamily="66" charset="0"/>
              </a:rPr>
              <a:t> (camponeses sem terra)</a:t>
            </a:r>
          </a:p>
          <a:p>
            <a:pPr marL="609600" indent="-609600" algn="just">
              <a:buFontTx/>
              <a:buAutoNum type="arabicPeriod"/>
            </a:pPr>
            <a:r>
              <a:rPr lang="pt-BR" b="1" dirty="0" err="1">
                <a:solidFill>
                  <a:srgbClr val="FF6600"/>
                </a:solidFill>
                <a:latin typeface="Comic Sans MS" pitchFamily="66" charset="0"/>
              </a:rPr>
              <a:t>Thecnays</a:t>
            </a:r>
            <a:r>
              <a:rPr lang="pt-BR" b="1" dirty="0">
                <a:solidFill>
                  <a:srgbClr val="FF6600"/>
                </a:solidFill>
                <a:latin typeface="Comic Sans MS" pitchFamily="66" charset="0"/>
              </a:rPr>
              <a:t> (</a:t>
            </a:r>
            <a:r>
              <a:rPr lang="pt-BR" b="1" dirty="0" err="1">
                <a:solidFill>
                  <a:srgbClr val="FF6600"/>
                </a:solidFill>
                <a:latin typeface="Comic Sans MS" pitchFamily="66" charset="0"/>
              </a:rPr>
              <a:t>thetas</a:t>
            </a:r>
            <a:r>
              <a:rPr lang="pt-BR" b="1" dirty="0">
                <a:solidFill>
                  <a:srgbClr val="FF6600"/>
                </a:solidFill>
                <a:latin typeface="Comic Sans MS" pitchFamily="66" charset="0"/>
              </a:rPr>
              <a:t> que viviam do artesanato)</a:t>
            </a:r>
          </a:p>
          <a:p>
            <a:pPr marL="609600" indent="-609600" algn="just">
              <a:buFontTx/>
              <a:buAutoNum type="arabicPeriod"/>
            </a:pPr>
            <a:r>
              <a:rPr lang="pt-BR" b="1" dirty="0" err="1">
                <a:solidFill>
                  <a:srgbClr val="FF6600"/>
                </a:solidFill>
                <a:latin typeface="Comic Sans MS" pitchFamily="66" charset="0"/>
              </a:rPr>
              <a:t>Metecos</a:t>
            </a:r>
            <a:r>
              <a:rPr lang="pt-BR" b="1" dirty="0">
                <a:solidFill>
                  <a:srgbClr val="FF6600"/>
                </a:solidFill>
                <a:latin typeface="Comic Sans MS" pitchFamily="66" charset="0"/>
              </a:rPr>
              <a:t> (estrangeiros) e escravos.</a:t>
            </a:r>
          </a:p>
          <a:p>
            <a:pPr algn="just"/>
            <a:endParaRPr lang="pt-BR" b="1" dirty="0">
              <a:latin typeface="Comic Sans MS" pitchFamily="66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62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/>
          <a:lstStyle/>
          <a:p>
            <a:pPr algn="ctr"/>
            <a:r>
              <a:rPr lang="pt-BR" sz="4600" dirty="0" smtClean="0"/>
              <a:t>Já a política ateniense...</a:t>
            </a:r>
            <a:endParaRPr lang="pt-BR" sz="4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336704"/>
          </a:xfrm>
        </p:spPr>
        <p:txBody>
          <a:bodyPr/>
          <a:lstStyle/>
          <a:p>
            <a:pPr lvl="1"/>
            <a:r>
              <a:rPr lang="pt-BR" dirty="0"/>
              <a:t>Reformas políticas para atenuar conflitos;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DRÁCON</a:t>
            </a:r>
            <a:r>
              <a:rPr lang="pt-BR" b="1" dirty="0"/>
              <a:t> (621 </a:t>
            </a:r>
            <a:r>
              <a:rPr lang="pt-BR" b="1" dirty="0" err="1"/>
              <a:t>a.C</a:t>
            </a:r>
            <a:r>
              <a:rPr lang="pt-BR" b="1" dirty="0"/>
              <a:t>):</a:t>
            </a:r>
            <a:r>
              <a:rPr lang="pt-BR" dirty="0"/>
              <a:t> primeiras leis escritas (severas);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SÓLON</a:t>
            </a:r>
            <a:r>
              <a:rPr lang="pt-BR" b="1" dirty="0"/>
              <a:t> (594 </a:t>
            </a:r>
            <a:r>
              <a:rPr lang="pt-BR" b="1" dirty="0" err="1"/>
              <a:t>a.C</a:t>
            </a:r>
            <a:r>
              <a:rPr lang="pt-BR" b="1" dirty="0"/>
              <a:t>):</a:t>
            </a:r>
            <a:r>
              <a:rPr lang="pt-BR" dirty="0"/>
              <a:t> fim da escravidão por dívidas, divisão censitária da sociedade (4 tribos), BULÉ (400 membros), ECLÉSIA (</a:t>
            </a:r>
            <a:r>
              <a:rPr lang="pt-BR" dirty="0" err="1"/>
              <a:t>Assembléia</a:t>
            </a:r>
            <a:r>
              <a:rPr lang="pt-BR" dirty="0"/>
              <a:t> Popular para aprovar leis da </a:t>
            </a:r>
            <a:r>
              <a:rPr lang="pt-BR" dirty="0" err="1"/>
              <a:t>Bulé</a:t>
            </a:r>
            <a:r>
              <a:rPr lang="pt-BR" dirty="0"/>
              <a:t>) e HELILEU (tribunal);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PSÍSTRATO</a:t>
            </a:r>
            <a:r>
              <a:rPr lang="pt-BR" dirty="0"/>
              <a:t>, HIPARCO e HÍPIAS (561 – 510 </a:t>
            </a:r>
            <a:r>
              <a:rPr lang="pt-BR" dirty="0" err="1"/>
              <a:t>a.C</a:t>
            </a:r>
            <a:r>
              <a:rPr lang="pt-BR" dirty="0"/>
              <a:t>): Tiranos. Obras públicas para gerar empregos e diminuir atritos.</a:t>
            </a:r>
          </a:p>
          <a:p>
            <a:pPr lvl="1"/>
            <a:r>
              <a:rPr lang="pt-BR" b="1" dirty="0">
                <a:solidFill>
                  <a:srgbClr val="FF0000"/>
                </a:solidFill>
              </a:rPr>
              <a:t>CLÍSTENES</a:t>
            </a:r>
            <a:r>
              <a:rPr lang="pt-BR" b="1" dirty="0"/>
              <a:t> (510 </a:t>
            </a:r>
            <a:r>
              <a:rPr lang="pt-BR" b="1" dirty="0" err="1"/>
              <a:t>a.C</a:t>
            </a:r>
            <a:r>
              <a:rPr lang="pt-BR" b="1" dirty="0"/>
              <a:t>)</a:t>
            </a:r>
            <a:r>
              <a:rPr lang="pt-BR" dirty="0"/>
              <a:t> – “pai da democracia”</a:t>
            </a:r>
          </a:p>
          <a:p>
            <a:pPr lvl="4"/>
            <a:r>
              <a:rPr lang="pt-BR" sz="2400" dirty="0" err="1"/>
              <a:t>Redivisão</a:t>
            </a:r>
            <a:r>
              <a:rPr lang="pt-BR" sz="2400" dirty="0"/>
              <a:t> social em 10 </a:t>
            </a:r>
            <a:r>
              <a:rPr lang="pt-BR" sz="2400" dirty="0" smtClean="0"/>
              <a:t>tribos, </a:t>
            </a:r>
            <a:r>
              <a:rPr lang="pt-BR" sz="2400" dirty="0" err="1" smtClean="0"/>
              <a:t>Bulé</a:t>
            </a:r>
            <a:r>
              <a:rPr lang="pt-BR" sz="2400" dirty="0" smtClean="0"/>
              <a:t> </a:t>
            </a:r>
            <a:r>
              <a:rPr lang="pt-BR" sz="2400" dirty="0"/>
              <a:t>ampliada (500 membros</a:t>
            </a:r>
            <a:r>
              <a:rPr lang="pt-BR" sz="2400" dirty="0" smtClean="0"/>
              <a:t>), 10 </a:t>
            </a:r>
            <a:r>
              <a:rPr lang="pt-BR" sz="2400" dirty="0"/>
              <a:t>Arcontes – um por </a:t>
            </a:r>
            <a:r>
              <a:rPr lang="pt-BR" sz="2400" dirty="0" smtClean="0"/>
              <a:t>tribo, Eclésia</a:t>
            </a:r>
            <a:r>
              <a:rPr lang="pt-BR" sz="2400" dirty="0"/>
              <a:t>: 6 mil membros, com mais </a:t>
            </a:r>
            <a:r>
              <a:rPr lang="pt-BR" sz="2400" dirty="0" smtClean="0"/>
              <a:t>poder, Ostracismo </a:t>
            </a:r>
            <a:r>
              <a:rPr lang="pt-BR" sz="2400" dirty="0"/>
              <a:t>– afastamento temporário da </a:t>
            </a:r>
            <a:r>
              <a:rPr lang="pt-BR" sz="2400" dirty="0" smtClean="0"/>
              <a:t>cidade, Estabilidade </a:t>
            </a:r>
            <a:r>
              <a:rPr lang="pt-BR" sz="2400" dirty="0"/>
              <a:t>social e progresso.</a:t>
            </a:r>
          </a:p>
          <a:p>
            <a:pPr lvl="1">
              <a:buFontTx/>
              <a:buChar char="-"/>
            </a:pPr>
            <a:r>
              <a:rPr lang="pt-BR" b="1" dirty="0">
                <a:solidFill>
                  <a:srgbClr val="FF0000"/>
                </a:solidFill>
              </a:rPr>
              <a:t>Mulheres, </a:t>
            </a:r>
            <a:r>
              <a:rPr lang="pt-BR" b="1" dirty="0" err="1">
                <a:solidFill>
                  <a:srgbClr val="FF0000"/>
                </a:solidFill>
              </a:rPr>
              <a:t>Metecos</a:t>
            </a:r>
            <a:r>
              <a:rPr lang="pt-BR" b="1" dirty="0">
                <a:solidFill>
                  <a:srgbClr val="FF0000"/>
                </a:solidFill>
              </a:rPr>
              <a:t> e escravos: sem direitos;</a:t>
            </a:r>
          </a:p>
          <a:p>
            <a:pPr lvl="1">
              <a:buFontTx/>
              <a:buChar char="-"/>
            </a:pPr>
            <a:r>
              <a:rPr lang="pt-BR" b="1" u="sng" dirty="0"/>
              <a:t>Cidadãos</a:t>
            </a:r>
            <a:r>
              <a:rPr lang="pt-BR" dirty="0"/>
              <a:t>: Homens, adultos, filhos de pai e mãe atenienses, nascidos em Atenas.</a:t>
            </a:r>
          </a:p>
          <a:p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89654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 explicativo retangular com cantos arredondados 3"/>
          <p:cNvSpPr/>
          <p:nvPr/>
        </p:nvSpPr>
        <p:spPr>
          <a:xfrm>
            <a:off x="683568" y="116632"/>
            <a:ext cx="4608512" cy="1712955"/>
          </a:xfrm>
          <a:prstGeom prst="wedgeRoundRectCallout">
            <a:avLst>
              <a:gd name="adj1" fmla="val 21788"/>
              <a:gd name="adj2" fmla="val 991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Ei </a:t>
            </a:r>
            <a:r>
              <a:rPr lang="pt-BR" sz="2200" b="1" dirty="0" err="1" smtClean="0"/>
              <a:t>abestadú</a:t>
            </a:r>
            <a:r>
              <a:rPr lang="pt-BR" sz="2200" b="1" dirty="0" smtClean="0"/>
              <a:t>, a </a:t>
            </a:r>
            <a:r>
              <a:rPr lang="pt-BR" sz="2200" b="1" dirty="0" err="1" smtClean="0"/>
              <a:t>democrasia</a:t>
            </a:r>
            <a:r>
              <a:rPr lang="pt-BR" sz="2200" b="1" dirty="0" smtClean="0"/>
              <a:t> me colocou no poder, </a:t>
            </a:r>
            <a:r>
              <a:rPr lang="pt-BR" sz="2200" b="1" dirty="0" err="1" smtClean="0"/>
              <a:t>pusque</a:t>
            </a:r>
            <a:r>
              <a:rPr lang="pt-BR" sz="2200" b="1" dirty="0" smtClean="0"/>
              <a:t> o </a:t>
            </a:r>
            <a:r>
              <a:rPr lang="pt-BR" sz="2200" b="1" dirty="0" err="1" smtClean="0"/>
              <a:t>povú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kiss</a:t>
            </a:r>
            <a:r>
              <a:rPr lang="pt-BR" sz="2200" b="1" dirty="0" smtClean="0"/>
              <a:t> e a voz do polvo é a voz de DEUS!</a:t>
            </a:r>
            <a:endParaRPr lang="pt-BR" sz="22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" y="188913"/>
            <a:ext cx="896461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7926"/>
          </a:xfrm>
        </p:spPr>
        <p:txBody>
          <a:bodyPr/>
          <a:lstStyle/>
          <a:p>
            <a:r>
              <a:rPr lang="pt-BR" dirty="0" smtClean="0"/>
              <a:t>E AGORA O PERÍODO...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400600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7" y="1536369"/>
            <a:ext cx="1457309" cy="196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 explicativo retangular com cantos arredondados 3"/>
          <p:cNvSpPr/>
          <p:nvPr/>
        </p:nvSpPr>
        <p:spPr>
          <a:xfrm>
            <a:off x="3275856" y="476672"/>
            <a:ext cx="1800200" cy="900680"/>
          </a:xfrm>
          <a:prstGeom prst="wedgeRoundRectCallout">
            <a:avLst>
              <a:gd name="adj1" fmla="val -41007"/>
              <a:gd name="adj2" fmla="val 92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Nem disputar a final eu consigo!</a:t>
            </a:r>
            <a:endParaRPr lang="pt-BR" b="1" dirty="0"/>
          </a:p>
        </p:txBody>
      </p:sp>
      <p:sp>
        <p:nvSpPr>
          <p:cNvPr id="5" name="Texto explicativo retangular 4"/>
          <p:cNvSpPr/>
          <p:nvPr/>
        </p:nvSpPr>
        <p:spPr>
          <a:xfrm>
            <a:off x="665186" y="0"/>
            <a:ext cx="1386534" cy="1377352"/>
          </a:xfrm>
          <a:prstGeom prst="wedgeRectCallout">
            <a:avLst>
              <a:gd name="adj1" fmla="val -18024"/>
              <a:gd name="adj2" fmla="val 74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Pois estou pensando em ir pra Série A!</a:t>
            </a:r>
            <a:endParaRPr lang="pt-BR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68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uxograma: Processo 5"/>
          <p:cNvSpPr/>
          <p:nvPr/>
        </p:nvSpPr>
        <p:spPr>
          <a:xfrm>
            <a:off x="378387" y="2847022"/>
            <a:ext cx="8586101" cy="10860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/>
              <a:t>CLÁSSICO, É CLARO!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13968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0"/>
            <a:ext cx="8784976" cy="6669359"/>
          </a:xfrm>
        </p:spPr>
        <p:txBody>
          <a:bodyPr/>
          <a:lstStyle/>
          <a:p>
            <a:pPr>
              <a:buFontTx/>
              <a:buNone/>
            </a:pPr>
            <a:r>
              <a:rPr lang="pt-BR" sz="2800" b="1" i="1" dirty="0" smtClean="0">
                <a:solidFill>
                  <a:srgbClr val="FF0000"/>
                </a:solidFill>
              </a:rPr>
              <a:t>PERÍODO </a:t>
            </a:r>
            <a:r>
              <a:rPr lang="pt-BR" sz="2800" b="1" i="1" dirty="0">
                <a:solidFill>
                  <a:srgbClr val="FF0000"/>
                </a:solidFill>
              </a:rPr>
              <a:t>CLÁSSICO:</a:t>
            </a:r>
          </a:p>
          <a:p>
            <a:r>
              <a:rPr lang="pt-BR" sz="2000" dirty="0"/>
              <a:t>Guerras Médicas </a:t>
            </a:r>
            <a:r>
              <a:rPr lang="pt-BR" sz="2000" dirty="0" smtClean="0"/>
              <a:t> OU Greco-Pérsicas (490 </a:t>
            </a:r>
            <a:r>
              <a:rPr lang="pt-BR" sz="2000" dirty="0"/>
              <a:t>– 449 </a:t>
            </a:r>
            <a:r>
              <a:rPr lang="pt-BR" sz="2000" dirty="0" err="1"/>
              <a:t>a.C</a:t>
            </a:r>
            <a:r>
              <a:rPr lang="pt-BR" sz="2000" dirty="0"/>
              <a:t>);</a:t>
            </a:r>
          </a:p>
          <a:p>
            <a:pPr lvl="1"/>
            <a:r>
              <a:rPr lang="pt-BR" dirty="0"/>
              <a:t>Gregos*	X	Persas;</a:t>
            </a:r>
          </a:p>
          <a:p>
            <a:pPr lvl="1"/>
            <a:r>
              <a:rPr lang="pt-BR" dirty="0"/>
              <a:t>Confederação ou Liga de </a:t>
            </a:r>
            <a:r>
              <a:rPr lang="pt-BR" dirty="0" err="1" smtClean="0"/>
              <a:t>Delos</a:t>
            </a:r>
            <a:r>
              <a:rPr lang="pt-BR" dirty="0" smtClean="0"/>
              <a:t> (Supremacia </a:t>
            </a:r>
            <a:r>
              <a:rPr lang="pt-BR" dirty="0"/>
              <a:t>naval e financeira de </a:t>
            </a:r>
            <a:r>
              <a:rPr lang="pt-BR" dirty="0" smtClean="0"/>
              <a:t>Atenas) possibilitando o auge de Atenas</a:t>
            </a:r>
            <a:r>
              <a:rPr lang="pt-BR" sz="2000" dirty="0" smtClean="0"/>
              <a:t>461 </a:t>
            </a:r>
            <a:r>
              <a:rPr lang="pt-BR" sz="2000" dirty="0"/>
              <a:t>– 429 a.C. (</a:t>
            </a:r>
            <a:r>
              <a:rPr lang="pt-BR" sz="2000" dirty="0" err="1"/>
              <a:t>séc</a:t>
            </a:r>
            <a:r>
              <a:rPr lang="pt-BR" sz="2000" dirty="0"/>
              <a:t> V a.C</a:t>
            </a:r>
            <a:r>
              <a:rPr lang="pt-BR" sz="2000" dirty="0" smtClean="0"/>
              <a:t>.).</a:t>
            </a:r>
          </a:p>
          <a:p>
            <a:pPr lvl="1">
              <a:buFontTx/>
              <a:buChar char="-"/>
            </a:pPr>
            <a:r>
              <a:rPr lang="pt-BR" dirty="0" smtClean="0"/>
              <a:t>Século de Péricles (Idade de Ouro);</a:t>
            </a:r>
          </a:p>
          <a:p>
            <a:pPr lvl="1">
              <a:buFontTx/>
              <a:buChar char="-"/>
            </a:pPr>
            <a:r>
              <a:rPr lang="pt-BR" dirty="0" smtClean="0"/>
              <a:t>Soldo </a:t>
            </a:r>
            <a:r>
              <a:rPr lang="pt-BR" dirty="0"/>
              <a:t>(</a:t>
            </a:r>
            <a:r>
              <a:rPr lang="pt-BR" dirty="0" err="1"/>
              <a:t>Misthoy</a:t>
            </a:r>
            <a:r>
              <a:rPr lang="pt-BR" dirty="0"/>
              <a:t>) para exército;</a:t>
            </a:r>
          </a:p>
          <a:p>
            <a:pPr lvl="1">
              <a:buFontTx/>
              <a:buChar char="-"/>
            </a:pPr>
            <a:r>
              <a:rPr lang="pt-BR" dirty="0"/>
              <a:t>Cargos públicos remunerados;</a:t>
            </a:r>
          </a:p>
          <a:p>
            <a:pPr lvl="1">
              <a:buFontTx/>
              <a:buChar char="-"/>
            </a:pPr>
            <a:r>
              <a:rPr lang="pt-BR" dirty="0"/>
              <a:t>Imperialismo com cidades da Liga de </a:t>
            </a:r>
            <a:r>
              <a:rPr lang="pt-BR" dirty="0" err="1"/>
              <a:t>Delos</a:t>
            </a:r>
            <a:r>
              <a:rPr lang="pt-BR" dirty="0"/>
              <a:t>;</a:t>
            </a:r>
          </a:p>
          <a:p>
            <a:pPr lvl="1">
              <a:buFontTx/>
              <a:buChar char="-"/>
            </a:pPr>
            <a:r>
              <a:rPr lang="pt-BR" dirty="0"/>
              <a:t>Transferência de recursos financeiros de </a:t>
            </a:r>
            <a:r>
              <a:rPr lang="pt-BR" dirty="0" err="1"/>
              <a:t>Delos</a:t>
            </a:r>
            <a:r>
              <a:rPr lang="pt-BR" dirty="0"/>
              <a:t> para Atenas.</a:t>
            </a:r>
          </a:p>
          <a:p>
            <a:r>
              <a:rPr lang="pt-BR" sz="2000" dirty="0"/>
              <a:t>Guerra do Peloponeso (431 – 404 a.C</a:t>
            </a:r>
            <a:r>
              <a:rPr lang="pt-BR" sz="2000" dirty="0" smtClean="0"/>
              <a:t>.) </a:t>
            </a:r>
            <a:r>
              <a:rPr lang="pt-BR" dirty="0" smtClean="0"/>
              <a:t>ESPARTA</a:t>
            </a:r>
            <a:r>
              <a:rPr lang="pt-BR" dirty="0"/>
              <a:t>* 	</a:t>
            </a:r>
            <a:r>
              <a:rPr lang="pt-BR" dirty="0" smtClean="0"/>
              <a:t>X  ATENAS</a:t>
            </a:r>
            <a:r>
              <a:rPr lang="pt-BR" dirty="0"/>
              <a:t>;</a:t>
            </a:r>
          </a:p>
          <a:p>
            <a:pPr lvl="1">
              <a:buFontTx/>
              <a:buChar char="-"/>
            </a:pPr>
            <a:r>
              <a:rPr lang="pt-BR" dirty="0"/>
              <a:t>Crise da democracia e das </a:t>
            </a:r>
            <a:r>
              <a:rPr lang="pt-BR" dirty="0" err="1"/>
              <a:t>Cidades-Estado</a:t>
            </a:r>
            <a:r>
              <a:rPr lang="pt-BR" dirty="0"/>
              <a:t> gregas;</a:t>
            </a:r>
          </a:p>
          <a:p>
            <a:pPr lvl="1">
              <a:buFontTx/>
              <a:buChar char="-"/>
            </a:pPr>
            <a:r>
              <a:rPr lang="pt-BR" dirty="0"/>
              <a:t>Breves períodos de preponderância de Esparta e posteriormente </a:t>
            </a:r>
            <a:r>
              <a:rPr lang="pt-BR" dirty="0" smtClean="0"/>
              <a:t>Tebas</a:t>
            </a:r>
          </a:p>
          <a:p>
            <a:pPr lvl="1"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</a:rPr>
              <a:t>ENTÃO SURGIU...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Fluxograma: Processo 4"/>
          <p:cNvSpPr/>
          <p:nvPr/>
        </p:nvSpPr>
        <p:spPr>
          <a:xfrm>
            <a:off x="755576" y="0"/>
            <a:ext cx="7344816" cy="685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dirty="0">
                <a:solidFill>
                  <a:schemeClr val="tx1"/>
                </a:solidFill>
              </a:rPr>
              <a:t>Alexandre </a:t>
            </a:r>
            <a:r>
              <a:rPr lang="pt-BR" sz="3600" b="1" i="1" dirty="0" smtClean="0">
                <a:solidFill>
                  <a:schemeClr val="tx1"/>
                </a:solidFill>
              </a:rPr>
              <a:t>– “O Grande”, </a:t>
            </a:r>
            <a:r>
              <a:rPr lang="pt-BR" sz="3600" b="1" i="1" dirty="0">
                <a:solidFill>
                  <a:schemeClr val="tx1"/>
                </a:solidFill>
              </a:rPr>
              <a:t>1,58 cm</a:t>
            </a:r>
            <a:endParaRPr lang="pt-BR" sz="3600" b="1" dirty="0">
              <a:solidFill>
                <a:schemeClr val="tx1"/>
              </a:solidFill>
            </a:endParaRPr>
          </a:p>
          <a:p>
            <a:pPr algn="ctr"/>
            <a:endParaRPr lang="pt-BR" sz="2400" b="1" i="1" dirty="0"/>
          </a:p>
          <a:p>
            <a:pPr algn="ctr"/>
            <a:r>
              <a:rPr lang="pt-BR" sz="2400" b="1" i="1" dirty="0" smtClean="0"/>
              <a:t>Eu </a:t>
            </a:r>
            <a:r>
              <a:rPr lang="pt-BR" sz="2400" b="1" i="1" dirty="0"/>
              <a:t>pessoal pessoalmente tenho </a:t>
            </a:r>
            <a:r>
              <a:rPr lang="pt-BR" sz="2400" b="1" i="1" dirty="0" smtClean="0"/>
              <a:t>1,63 </a:t>
            </a:r>
            <a:r>
              <a:rPr lang="pt-BR" sz="2400" b="1" i="1" dirty="0"/>
              <a:t>cm, baixo para a média dos brasileiros, de 1,71 e mais baixo ainda para a média dos cariocas que é de cerca de 1,75 cm.</a:t>
            </a:r>
            <a:br>
              <a:rPr lang="pt-BR" sz="2400" b="1" i="1" dirty="0"/>
            </a:br>
            <a:r>
              <a:rPr lang="pt-BR" sz="2400" b="1" i="1" dirty="0" smtClean="0"/>
              <a:t>Mas </a:t>
            </a:r>
            <a:r>
              <a:rPr lang="pt-BR" sz="2400" b="1" i="1" dirty="0"/>
              <a:t>é importante mencionar que grandes homens não podem ser medidos pela fita métrica, o que prova que a estatura não intimida os grandes quando eles realmente querem ser o que realmente são:</a:t>
            </a:r>
            <a:br>
              <a:rPr lang="pt-BR" sz="2400" b="1" i="1" dirty="0"/>
            </a:br>
            <a:r>
              <a:rPr lang="pt-BR" sz="2400" b="1" i="1" dirty="0"/>
              <a:t/>
            </a:r>
            <a:br>
              <a:rPr lang="pt-BR" sz="2400" b="1" i="1" dirty="0"/>
            </a:br>
            <a:r>
              <a:rPr lang="pt-BR" sz="2400" b="1" i="1" dirty="0"/>
              <a:t>Napoleão, </a:t>
            </a:r>
            <a:r>
              <a:rPr lang="pt-BR" sz="2400" b="1" i="1" dirty="0" err="1"/>
              <a:t>provavelmete</a:t>
            </a:r>
            <a:r>
              <a:rPr lang="pt-BR" sz="2400" b="1" i="1" dirty="0"/>
              <a:t> </a:t>
            </a:r>
            <a:r>
              <a:rPr lang="pt-BR" sz="2400" b="1" i="1" dirty="0" smtClean="0"/>
              <a:t>1,58 </a:t>
            </a:r>
            <a:r>
              <a:rPr lang="pt-BR" sz="2400" b="1" i="1" dirty="0"/>
              <a:t>cm.</a:t>
            </a:r>
            <a:br>
              <a:rPr lang="pt-BR" sz="2400" b="1" i="1" dirty="0"/>
            </a:br>
            <a:r>
              <a:rPr lang="pt-BR" sz="2400" b="1" i="1" dirty="0"/>
              <a:t>Getúlio Vargas, 1,60 cm.</a:t>
            </a:r>
            <a:br>
              <a:rPr lang="pt-BR" sz="2400" b="1" i="1" dirty="0"/>
            </a:br>
            <a:r>
              <a:rPr lang="pt-BR" sz="2400" b="1" i="1" dirty="0"/>
              <a:t>Charles Chaplin, 1,65 cm</a:t>
            </a:r>
            <a:br>
              <a:rPr lang="pt-BR" sz="2400" b="1" i="1" dirty="0"/>
            </a:br>
            <a:r>
              <a:rPr lang="pt-BR" sz="2400" b="1" i="1" dirty="0"/>
              <a:t>Nicolai Sarkozy, 1,66 cm</a:t>
            </a:r>
            <a:br>
              <a:rPr lang="pt-BR" sz="2400" b="1" i="1" dirty="0"/>
            </a:br>
            <a:r>
              <a:rPr lang="pt-BR" sz="2400" b="1" i="1" dirty="0"/>
              <a:t>Wilson Churchill, 1,69 </a:t>
            </a:r>
            <a:r>
              <a:rPr lang="pt-BR" sz="2400" b="1" i="1" dirty="0" smtClean="0"/>
              <a:t>cm</a:t>
            </a:r>
            <a:endParaRPr lang="pt-BR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8407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7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.C.M.E. Secret Agent" pitchFamily="34" charset="0"/>
              </a:rPr>
              <a:t>PERÍODO HELENÍSTICO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616575"/>
          </a:xfrm>
        </p:spPr>
        <p:txBody>
          <a:bodyPr/>
          <a:lstStyle/>
          <a:p>
            <a:pPr algn="just" eaLnBrk="1" hangingPunct="1"/>
            <a:r>
              <a:rPr lang="pt-BR" b="1" smtClean="0">
                <a:solidFill>
                  <a:srgbClr val="FF6600"/>
                </a:solidFill>
                <a:latin typeface="Comic Sans MS" pitchFamily="66" charset="0"/>
              </a:rPr>
              <a:t>Período caracterizado pela </a:t>
            </a:r>
            <a:r>
              <a:rPr lang="pt-BR" b="1" smtClean="0">
                <a:solidFill>
                  <a:schemeClr val="accent1"/>
                </a:solidFill>
                <a:latin typeface="Comic Sans MS" pitchFamily="66" charset="0"/>
              </a:rPr>
              <a:t>invasão da Grécia pelos macedônios</a:t>
            </a:r>
            <a:r>
              <a:rPr lang="pt-BR" b="1" smtClean="0">
                <a:solidFill>
                  <a:srgbClr val="FF6600"/>
                </a:solidFill>
                <a:latin typeface="Comic Sans MS" pitchFamily="66" charset="0"/>
              </a:rPr>
              <a:t> comandados por Filipe II </a:t>
            </a:r>
            <a:r>
              <a:rPr lang="pt-BR" b="1" smtClean="0">
                <a:solidFill>
                  <a:srgbClr val="993300"/>
                </a:solidFill>
                <a:latin typeface="Comic Sans MS" pitchFamily="66" charset="0"/>
              </a:rPr>
              <a:t>(Batalha de Queronéia).</a:t>
            </a:r>
          </a:p>
          <a:p>
            <a:pPr algn="just" eaLnBrk="1" hangingPunct="1">
              <a:buFontTx/>
              <a:buNone/>
            </a:pPr>
            <a:endParaRPr lang="pt-BR" b="1" smtClean="0">
              <a:solidFill>
                <a:srgbClr val="993300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pt-BR" b="1" smtClean="0">
                <a:solidFill>
                  <a:srgbClr val="FF6600"/>
                </a:solidFill>
                <a:latin typeface="Comic Sans MS" pitchFamily="66" charset="0"/>
              </a:rPr>
              <a:t>A política expansionista iniciada por Filipe II teve continuidade com seu filho e sucessor </a:t>
            </a:r>
            <a:r>
              <a:rPr lang="pt-BR" b="1" smtClean="0">
                <a:solidFill>
                  <a:schemeClr val="accent1"/>
                </a:solidFill>
                <a:latin typeface="Comic Sans MS" pitchFamily="66" charset="0"/>
              </a:rPr>
              <a:t>Alexandre Magno</a:t>
            </a:r>
            <a:r>
              <a:rPr lang="pt-BR" b="1" smtClean="0">
                <a:solidFill>
                  <a:srgbClr val="993300"/>
                </a:solidFill>
                <a:latin typeface="Comic Sans MS" pitchFamily="66" charset="0"/>
              </a:rPr>
              <a:t>,</a:t>
            </a:r>
            <a:r>
              <a:rPr lang="pt-BR" b="1" smtClean="0">
                <a:solidFill>
                  <a:srgbClr val="FF6600"/>
                </a:solidFill>
                <a:latin typeface="Comic Sans MS" pitchFamily="66" charset="0"/>
              </a:rPr>
              <a:t> que consolidou a dominação da Grécia e conquistou a Pérsia, o Egito e a Mesopotâmia.</a:t>
            </a:r>
          </a:p>
        </p:txBody>
      </p:sp>
    </p:spTree>
    <p:extLst>
      <p:ext uri="{BB962C8B-B14F-4D97-AF65-F5344CB8AC3E}">
        <p14:creationId xmlns:p14="http://schemas.microsoft.com/office/powerpoint/2010/main" val="1131034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424863" cy="5616575"/>
          </a:xfrm>
        </p:spPr>
        <p:txBody>
          <a:bodyPr/>
          <a:lstStyle/>
          <a:p>
            <a:pPr algn="just" eaLnBrk="1" hangingPunct="1"/>
            <a:r>
              <a:rPr lang="pt-PT" b="1" smtClean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Alexandre</a:t>
            </a:r>
            <a:r>
              <a:rPr lang="pt-PT" b="1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 respeitou as instituições políticas e religiosas dos povos vencidos e promoveu casamentos entre seus oficiais e jovens das populações locais; ele próprio </a:t>
            </a:r>
            <a:r>
              <a:rPr lang="pt-PT" b="1" smtClean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desposou uma princesa persa</a:t>
            </a:r>
            <a:r>
              <a:rPr lang="pt-PT" b="1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pt-BR" b="1" dirty="0" smtClean="0">
              <a:solidFill>
                <a:srgbClr val="FF66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1" hangingPunct="1"/>
            <a:r>
              <a:rPr lang="pt-PT" b="1" dirty="0" smtClean="0">
                <a:solidFill>
                  <a:srgbClr val="FF6600"/>
                </a:solidFill>
                <a:latin typeface="Comic Sans MS" pitchFamily="66" charset="0"/>
                <a:cs typeface="Times New Roman" pitchFamily="18" charset="0"/>
              </a:rPr>
              <a:t>A fusão dos  valores gregos com as tradições das várias regiões asiáticas conquistadas deu origem a uma nova manifestação cultural, o </a:t>
            </a:r>
            <a:r>
              <a:rPr lang="pt-PT" b="1" dirty="0" smtClean="0">
                <a:solidFill>
                  <a:schemeClr val="accent1"/>
                </a:solidFill>
                <a:latin typeface="Comic Sans MS" pitchFamily="66" charset="0"/>
                <a:cs typeface="Times New Roman" pitchFamily="18" charset="0"/>
              </a:rPr>
              <a:t>helenismo</a:t>
            </a:r>
            <a:r>
              <a:rPr lang="pt-BR" b="1" dirty="0" smtClean="0">
                <a:solidFill>
                  <a:schemeClr val="accent1"/>
                </a:solidFill>
                <a:latin typeface="Comic Sans MS" pitchFamily="66" charset="0"/>
              </a:rPr>
              <a:t>.</a:t>
            </a:r>
          </a:p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630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smtClean="0">
                <a:solidFill>
                  <a:schemeClr val="accent1"/>
                </a:solidFill>
                <a:latin typeface="A.C.M.E. Secret Agent" pitchFamily="34" charset="0"/>
              </a:rPr>
              <a:t>HELENISMO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sz="4000" smtClean="0">
                <a:solidFill>
                  <a:srgbClr val="FF6600"/>
                </a:solidFill>
                <a:latin typeface="Comic Sans MS" pitchFamily="66" charset="0"/>
              </a:rPr>
              <a:t>Fusão dos elementos  gregos com as culturas locais.</a:t>
            </a:r>
          </a:p>
          <a:p>
            <a:pPr algn="just" eaLnBrk="1" hangingPunct="1">
              <a:buFontTx/>
              <a:buNone/>
            </a:pPr>
            <a:endParaRPr lang="pt-BR" sz="4000" smtClean="0">
              <a:solidFill>
                <a:srgbClr val="FF6600"/>
              </a:solidFill>
              <a:latin typeface="Comic Sans MS" pitchFamily="66" charset="0"/>
            </a:endParaRPr>
          </a:p>
          <a:p>
            <a:pPr algn="just" eaLnBrk="1" hangingPunct="1"/>
            <a:r>
              <a:rPr lang="pt-BR" sz="4000" smtClean="0">
                <a:solidFill>
                  <a:srgbClr val="FF6600"/>
                </a:solidFill>
                <a:latin typeface="Comic Sans MS" pitchFamily="66" charset="0"/>
              </a:rPr>
              <a:t>Recebeu este nome pois os gregos chamavam a si mesmos de helenos</a:t>
            </a:r>
          </a:p>
        </p:txBody>
      </p:sp>
    </p:spTree>
    <p:extLst>
      <p:ext uri="{BB962C8B-B14F-4D97-AF65-F5344CB8AC3E}">
        <p14:creationId xmlns:p14="http://schemas.microsoft.com/office/powerpoint/2010/main" val="227019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305800" cy="6172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5059" name="Picture 5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4475"/>
            <a:ext cx="8642350" cy="638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97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47712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.C.M.E. Secret Agent" pitchFamily="34" charset="0"/>
              </a:rPr>
              <a:t>Revisão </a:t>
            </a:r>
          </a:p>
        </p:txBody>
      </p:sp>
      <p:pic>
        <p:nvPicPr>
          <p:cNvPr id="46083" name="Picture 5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5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824535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http://t3.gstatic.com/images?q=tbn:ANd9GcSi8tUR9r6xEHO5SZwHySGsr6nuBiZIyXYd7lD1T4OGtQ5yNkRr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6085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09824"/>
            <a:ext cx="4248472" cy="31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63" y="1772816"/>
            <a:ext cx="43204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99286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http://t2.gstatic.com/images?q=tbn:ANd9GcSmKdiyUxbUjvuSU57sL_EpJNhJLPUybZbvJHJImaqDQf7I9FX_2k9Axx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61206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3285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5" y="980851"/>
            <a:ext cx="3024336" cy="482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26" y="188639"/>
            <a:ext cx="332926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2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5400" b="1" smtClean="0">
                <a:solidFill>
                  <a:srgbClr val="FF3399"/>
                </a:solidFill>
                <a:latin typeface="A.C.M.E. Secret Agent" pitchFamily="34" charset="0"/>
              </a:rPr>
              <a:t>Cultura Grega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92488"/>
          </a:xfrm>
        </p:spPr>
        <p:txBody>
          <a:bodyPr/>
          <a:lstStyle/>
          <a:p>
            <a:pPr algn="just" eaLnBrk="1" hangingPunct="1"/>
            <a:r>
              <a:rPr lang="pt-BR" sz="3600" smtClean="0">
                <a:solidFill>
                  <a:srgbClr val="FF3399"/>
                </a:solidFill>
                <a:latin typeface="Comic Sans MS" pitchFamily="66" charset="0"/>
              </a:rPr>
              <a:t>Teatro, Filosofia e arquitetura.</a:t>
            </a:r>
          </a:p>
          <a:p>
            <a:pPr algn="just" eaLnBrk="1" hangingPunct="1"/>
            <a:r>
              <a:rPr lang="pt-BR" sz="3600" smtClean="0">
                <a:solidFill>
                  <a:srgbClr val="FF3399"/>
                </a:solidFill>
                <a:latin typeface="Comic Sans MS" pitchFamily="66" charset="0"/>
              </a:rPr>
              <a:t>O pensamento grego tinha por base a razão e, por isso, supervalorizava o homem (antropocentrismo).</a:t>
            </a:r>
          </a:p>
        </p:txBody>
      </p:sp>
    </p:spTree>
    <p:extLst>
      <p:ext uri="{BB962C8B-B14F-4D97-AF65-F5344CB8AC3E}">
        <p14:creationId xmlns:p14="http://schemas.microsoft.com/office/powerpoint/2010/main" val="383160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61722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8131" name="Picture 5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913"/>
            <a:ext cx="86868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9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624840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9155" name="Picture 5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80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.C.M.E. Secret Agent" pitchFamily="34" charset="0"/>
              </a:rPr>
              <a:t>RELIGIÃO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7772400" cy="422275"/>
          </a:xfrm>
        </p:spPr>
        <p:txBody>
          <a:bodyPr/>
          <a:lstStyle/>
          <a:p>
            <a:pPr eaLnBrk="1" hangingPunct="1"/>
            <a:r>
              <a:rPr lang="pt-BR" sz="2000" b="1" smtClean="0">
                <a:solidFill>
                  <a:srgbClr val="FF6600"/>
                </a:solidFill>
                <a:latin typeface="Comic Sans MS" pitchFamily="66" charset="0"/>
              </a:rPr>
              <a:t>A religião grega era </a:t>
            </a:r>
            <a:r>
              <a:rPr lang="pt-BR" sz="2000" b="1" smtClean="0">
                <a:solidFill>
                  <a:srgbClr val="993300"/>
                </a:solidFill>
                <a:latin typeface="Comic Sans MS" pitchFamily="66" charset="0"/>
              </a:rPr>
              <a:t>politeísta </a:t>
            </a:r>
            <a:r>
              <a:rPr lang="pt-BR" sz="2000" b="1" smtClean="0">
                <a:solidFill>
                  <a:srgbClr val="FF6600"/>
                </a:solidFill>
                <a:latin typeface="Comic Sans MS" pitchFamily="66" charset="0"/>
              </a:rPr>
              <a:t>e </a:t>
            </a:r>
            <a:r>
              <a:rPr lang="pt-BR" sz="2000" b="1" smtClean="0">
                <a:solidFill>
                  <a:srgbClr val="993300"/>
                </a:solidFill>
                <a:latin typeface="Comic Sans MS" pitchFamily="66" charset="0"/>
              </a:rPr>
              <a:t>antropomórfica.</a:t>
            </a:r>
            <a:endParaRPr lang="pt-BR" sz="2000" b="1" smtClean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50180" name="Picture 5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AutoShape 7"/>
          <p:cNvSpPr>
            <a:spLocks/>
          </p:cNvSpPr>
          <p:nvPr/>
        </p:nvSpPr>
        <p:spPr bwMode="auto">
          <a:xfrm>
            <a:off x="7019925" y="188913"/>
            <a:ext cx="1944688" cy="1152525"/>
          </a:xfrm>
          <a:prstGeom prst="borderCallout2">
            <a:avLst>
              <a:gd name="adj1" fmla="val 9917"/>
              <a:gd name="adj2" fmla="val -3917"/>
              <a:gd name="adj3" fmla="val 9917"/>
              <a:gd name="adj4" fmla="val -28736"/>
              <a:gd name="adj5" fmla="val 57301"/>
              <a:gd name="adj6" fmla="val -54366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1600" b="1">
                <a:latin typeface="Arial" charset="0"/>
              </a:rPr>
              <a:t>Atribuição de qualidades e tributos humanos a Deus.</a:t>
            </a:r>
          </a:p>
        </p:txBody>
      </p:sp>
    </p:spTree>
    <p:extLst>
      <p:ext uri="{BB962C8B-B14F-4D97-AF65-F5344CB8AC3E}">
        <p14:creationId xmlns:p14="http://schemas.microsoft.com/office/powerpoint/2010/main" val="1102644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88913"/>
            <a:ext cx="7924800" cy="6000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3600" b="1" smtClean="0">
                <a:solidFill>
                  <a:srgbClr val="993300"/>
                </a:solidFill>
                <a:latin typeface="A.C.M.E. Secret Agent" pitchFamily="34" charset="0"/>
              </a:rPr>
              <a:t>Deuses Gregos</a:t>
            </a:r>
          </a:p>
        </p:txBody>
      </p:sp>
      <p:pic>
        <p:nvPicPr>
          <p:cNvPr id="51203" name="Picture 5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4235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81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pt-BR" sz="4800" b="1" smtClean="0">
                <a:solidFill>
                  <a:srgbClr val="993300"/>
                </a:solidFill>
                <a:latin typeface="A.C.M.E. Secret Agent" pitchFamily="34" charset="0"/>
              </a:rPr>
              <a:t>SEMIDEUSES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219200"/>
            <a:ext cx="44958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b="1" smtClean="0">
                <a:solidFill>
                  <a:srgbClr val="993300"/>
                </a:solidFill>
                <a:latin typeface="Comic Sans MS" pitchFamily="66" charset="0"/>
              </a:rPr>
              <a:t>	HÉRCULES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b="1" smtClean="0">
                <a:solidFill>
                  <a:srgbClr val="FF6600"/>
                </a:solidFill>
                <a:latin typeface="Comic Sans MS" pitchFamily="66" charset="0"/>
              </a:rPr>
              <a:t>Um dos mais populares heróis da Grécia Antiga, que realizou proezas de grande perigo, os chamados </a:t>
            </a:r>
            <a:r>
              <a:rPr lang="pt-BR" b="1" smtClean="0">
                <a:solidFill>
                  <a:srgbClr val="993300"/>
                </a:solidFill>
                <a:latin typeface="Comic Sans MS" pitchFamily="66" charset="0"/>
              </a:rPr>
              <a:t>doze trabalhos de Hércules,</a:t>
            </a:r>
            <a:r>
              <a:rPr lang="pt-BR" b="1" smtClean="0">
                <a:solidFill>
                  <a:srgbClr val="FF6600"/>
                </a:solidFill>
                <a:latin typeface="Comic Sans MS" pitchFamily="66" charset="0"/>
              </a:rPr>
              <a:t>entre eles a morte da Hidra, a captura de Cérbero e a libertação de Prometeu.</a:t>
            </a:r>
          </a:p>
        </p:txBody>
      </p:sp>
      <p:pic>
        <p:nvPicPr>
          <p:cNvPr id="52228" name="Picture 8" descr="herc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08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7772400" cy="1031875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993300"/>
                </a:solidFill>
                <a:latin typeface="Comic Sans MS" pitchFamily="66" charset="0"/>
              </a:rPr>
              <a:t>TESEU: </a:t>
            </a:r>
            <a:r>
              <a:rPr lang="pt-BR" sz="2800" b="1" smtClean="0">
                <a:solidFill>
                  <a:srgbClr val="FF6600"/>
                </a:solidFill>
                <a:latin typeface="Comic Sans MS" pitchFamily="66" charset="0"/>
              </a:rPr>
              <a:t>QUE MATOU O Minotauro do palácio de Creta, libertando Atenas.</a:t>
            </a:r>
            <a:endParaRPr lang="pt-BR" sz="2800" b="1" smtClean="0">
              <a:solidFill>
                <a:srgbClr val="993300"/>
              </a:solidFill>
              <a:latin typeface="Comic Sans MS" pitchFamily="66" charset="0"/>
            </a:endParaRPr>
          </a:p>
        </p:txBody>
      </p:sp>
      <p:pic>
        <p:nvPicPr>
          <p:cNvPr id="53251" name="Picture 6" descr="thes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316913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89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424863" cy="947738"/>
          </a:xfrm>
        </p:spPr>
        <p:txBody>
          <a:bodyPr/>
          <a:lstStyle/>
          <a:p>
            <a:pPr eaLnBrk="1" hangingPunct="1"/>
            <a:r>
              <a:rPr lang="pt-BR" sz="2800" b="1" smtClean="0">
                <a:solidFill>
                  <a:srgbClr val="993300"/>
                </a:solidFill>
                <a:latin typeface="Comic Sans MS" pitchFamily="66" charset="0"/>
              </a:rPr>
              <a:t>ÉDIPO:</a:t>
            </a:r>
            <a:r>
              <a:rPr lang="pt-BR" sz="2800" smtClean="0">
                <a:solidFill>
                  <a:srgbClr val="993300"/>
                </a:solidFill>
                <a:latin typeface="Comic Sans MS" pitchFamily="66" charset="0"/>
              </a:rPr>
              <a:t> </a:t>
            </a:r>
            <a:r>
              <a:rPr lang="pt-BR" sz="2800" smtClean="0">
                <a:solidFill>
                  <a:srgbClr val="FF6600"/>
                </a:solidFill>
                <a:latin typeface="Comic Sans MS" pitchFamily="66" charset="0"/>
              </a:rPr>
              <a:t>o decifrador dos segredos da esfinge, que subjugava Tebas.</a:t>
            </a:r>
            <a:endParaRPr lang="pt-BR" sz="2800" smtClean="0">
              <a:solidFill>
                <a:srgbClr val="993300"/>
              </a:solidFill>
              <a:latin typeface="Comic Sans MS" pitchFamily="66" charset="0"/>
            </a:endParaRPr>
          </a:p>
        </p:txBody>
      </p:sp>
      <p:pic>
        <p:nvPicPr>
          <p:cNvPr id="54275" name="Picture 4" descr="èd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20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424862" cy="5688013"/>
          </a:xfrm>
        </p:spPr>
        <p:txBody>
          <a:bodyPr/>
          <a:lstStyle/>
          <a:p>
            <a:pPr algn="just" eaLnBrk="1" hangingPunct="1"/>
            <a:r>
              <a:rPr lang="pt-BR" sz="3600" smtClean="0">
                <a:solidFill>
                  <a:srgbClr val="008000"/>
                </a:solidFill>
                <a:latin typeface="Comic Sans MS" pitchFamily="66" charset="0"/>
              </a:rPr>
              <a:t>Leia a letra da canção “Mulheres de Atenas” de Chico Buarque de Holanda e Augusto Boal (1976) e, em seguida, reflita.</a:t>
            </a:r>
            <a:br>
              <a:rPr lang="pt-BR" sz="360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pt-BR" sz="3600" smtClean="0">
                <a:solidFill>
                  <a:srgbClr val="008000"/>
                </a:solidFill>
                <a:latin typeface="Comic Sans MS" pitchFamily="66" charset="0"/>
              </a:rPr>
              <a:t>A letra não descreve a situação da mulher ateniense; ela serve como metáfora sobre a situação de muitas mulheres hoje em dia. Você concorda com essa afirmação? Por quê?</a:t>
            </a:r>
          </a:p>
        </p:txBody>
      </p:sp>
    </p:spTree>
    <p:extLst>
      <p:ext uri="{BB962C8B-B14F-4D97-AF65-F5344CB8AC3E}">
        <p14:creationId xmlns:p14="http://schemas.microsoft.com/office/powerpoint/2010/main" val="14350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13"/>
          <p:cNvGrpSpPr>
            <a:grpSpLocks/>
          </p:cNvGrpSpPr>
          <p:nvPr/>
        </p:nvGrpSpPr>
        <p:grpSpPr bwMode="auto">
          <a:xfrm>
            <a:off x="179388" y="115888"/>
            <a:ext cx="8640762" cy="6765925"/>
            <a:chOff x="113" y="73"/>
            <a:chExt cx="5443" cy="4262"/>
          </a:xfrm>
        </p:grpSpPr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113" y="73"/>
              <a:ext cx="52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>
                  <a:solidFill>
                    <a:schemeClr val="accent1"/>
                  </a:solidFill>
                  <a:latin typeface="Comic Sans MS" pitchFamily="66" charset="0"/>
                </a:rPr>
                <a:t>Mulheres de Atenas</a:t>
              </a:r>
            </a:p>
          </p:txBody>
        </p:sp>
        <p:grpSp>
          <p:nvGrpSpPr>
            <p:cNvPr id="57349" name="Group 12"/>
            <p:cNvGrpSpPr>
              <a:grpSpLocks/>
            </p:cNvGrpSpPr>
            <p:nvPr/>
          </p:nvGrpSpPr>
          <p:grpSpPr bwMode="auto">
            <a:xfrm>
              <a:off x="113" y="210"/>
              <a:ext cx="5443" cy="4125"/>
              <a:chOff x="113" y="210"/>
              <a:chExt cx="5443" cy="4125"/>
            </a:xfrm>
          </p:grpSpPr>
          <p:sp>
            <p:nvSpPr>
              <p:cNvPr id="57350" name="Text Box 10"/>
              <p:cNvSpPr txBox="1">
                <a:spLocks noChangeArrowheads="1"/>
              </p:cNvSpPr>
              <p:nvPr/>
            </p:nvSpPr>
            <p:spPr bwMode="auto">
              <a:xfrm>
                <a:off x="113" y="391"/>
                <a:ext cx="2722" cy="3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Mirem-se no exemplo daquelas mulheres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Vivem pros seus maridos, orgulho e raça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Quando amadas se perfumam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Se banham com leite, se arrumam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Suas melenas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Quando fustigadas não choram,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Se ajoelham, pedem, imploram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Mais duras penas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Cadenas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Mirem-se no exemplo daquelas mulheres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Guardam-se pros maridos, poder e força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Quando eles embarcam soldados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Elas tecem longos bordados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Mil quarentenas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E quando eles voltam, sedentos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Querem arrancar, violentos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Carícias plenas, obscenas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Mirem-se no exemplo daquelas mulheres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Despem-se pros maridos, bravos guerreiros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Quando eles se entopem de vinho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Costumam buscar o carinho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De outras falenas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Mas no fim da noite, aos pedaços</a:t>
                </a:r>
              </a:p>
            </p:txBody>
          </p:sp>
          <p:sp>
            <p:nvSpPr>
              <p:cNvPr id="57351" name="Text Box 11"/>
              <p:cNvSpPr txBox="1">
                <a:spLocks noChangeArrowheads="1"/>
              </p:cNvSpPr>
              <p:nvPr/>
            </p:nvSpPr>
            <p:spPr bwMode="auto">
              <a:xfrm>
                <a:off x="2835" y="210"/>
                <a:ext cx="2721" cy="3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Quase sempre voltam pros braços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De suas pequenas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Helenas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Mirem-se no exemplo daquelas mulheres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Geram pros seus maridos os novos filhos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Elas não têm gosto ou vontade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Nem defeito nem qualidade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Têm medo apenas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Não têm sonhos, só têm presságios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O seu homem, mares, naufrágios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Lindas sirenas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Morenas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Mirem-se no exemplo daquelas mulheres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Temem por seus maridos, heróis e amantes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As jovens viúvas marcadas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E as gestantes abandonadas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Não fazem cenas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Vestem-se de negro, se encolhem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Se conformam e se recolhem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Às suas novenas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Serenas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Mirem-se no exemplo daquelas mulheres de Atenas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Secam por seus maridos,</a:t>
                </a:r>
              </a:p>
              <a:p>
                <a:pPr eaLnBrk="1" hangingPunct="1"/>
                <a:r>
                  <a:rPr lang="pt-BR" sz="1400" b="1">
                    <a:latin typeface="Comic Sans MS" pitchFamily="66" charset="0"/>
                  </a:rPr>
                  <a:t>Orgulho e raça de Atenas</a:t>
                </a:r>
              </a:p>
            </p:txBody>
          </p:sp>
        </p:grpSp>
      </p:grpSp>
      <p:pic>
        <p:nvPicPr>
          <p:cNvPr id="106510" name="Mulheres de Atenas -Secos e Molhados -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81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72" fill="hold"/>
                                        <p:tgtEl>
                                          <p:spTgt spid="106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6632"/>
            <a:ext cx="8892480" cy="6741367"/>
          </a:xfrm>
        </p:spPr>
        <p:txBody>
          <a:bodyPr/>
          <a:lstStyle/>
          <a:p>
            <a:pPr algn="just"/>
            <a:r>
              <a:rPr lang="pt-BR" sz="2800" b="1" u="sng" dirty="0" smtClean="0">
                <a:latin typeface="Comic Sans MS" pitchFamily="66" charset="0"/>
              </a:rPr>
              <a:t>MAS QUAIS POVOS HABITARAM A GRÉCIA?</a:t>
            </a:r>
          </a:p>
          <a:p>
            <a:pPr algn="just"/>
            <a:r>
              <a:rPr lang="pt-BR" sz="2800" b="1" u="sng" dirty="0" smtClean="0">
                <a:latin typeface="Comic Sans MS" pitchFamily="66" charset="0"/>
              </a:rPr>
              <a:t>Cretenses</a:t>
            </a:r>
            <a:r>
              <a:rPr lang="pt-BR" sz="2800" dirty="0">
                <a:latin typeface="Comic Sans MS" pitchFamily="66" charset="0"/>
              </a:rPr>
              <a:t>: Vindos da Ilha de Creta formavam uma civilização comercial que exerceu o domínio sobre a Grécia Continental. Possuíam uma sociedade matriarcal governada pelo Rei </a:t>
            </a:r>
            <a:r>
              <a:rPr lang="pt-BR" sz="2800" dirty="0" err="1">
                <a:latin typeface="Comic Sans MS" pitchFamily="66" charset="0"/>
              </a:rPr>
              <a:t>Minos</a:t>
            </a:r>
            <a:r>
              <a:rPr lang="pt-BR" sz="2800" dirty="0">
                <a:latin typeface="Comic Sans MS" pitchFamily="66" charset="0"/>
              </a:rPr>
              <a:t>.</a:t>
            </a:r>
          </a:p>
          <a:p>
            <a:pPr algn="just"/>
            <a:r>
              <a:rPr lang="pt-BR" sz="2800" b="1" u="sng" dirty="0">
                <a:latin typeface="Comic Sans MS" pitchFamily="66" charset="0"/>
              </a:rPr>
              <a:t>Aqueus</a:t>
            </a:r>
            <a:r>
              <a:rPr lang="pt-BR" sz="2800" dirty="0">
                <a:latin typeface="Comic Sans MS" pitchFamily="66" charset="0"/>
              </a:rPr>
              <a:t>: Vindos do Norte da Península Balcânica, invadiram e dominaram os cretenses.</a:t>
            </a:r>
          </a:p>
          <a:p>
            <a:pPr algn="just"/>
            <a:r>
              <a:rPr lang="pt-BR" sz="2800" b="1" u="sng" dirty="0" smtClean="0">
                <a:latin typeface="Comic Sans MS" pitchFamily="66" charset="0"/>
              </a:rPr>
              <a:t>Dórios</a:t>
            </a:r>
            <a:r>
              <a:rPr lang="pt-BR" sz="2800" dirty="0" smtClean="0">
                <a:latin typeface="Comic Sans MS" pitchFamily="66" charset="0"/>
              </a:rPr>
              <a:t>: Originários da mesma região dos aqueus, expulsaram os Jônios e Eólios da Grécia para as ilhas do Egeu e o litoral da Ásia menor. (Primeira Diáspora Grega)</a:t>
            </a:r>
          </a:p>
          <a:p>
            <a:pPr algn="just"/>
            <a:r>
              <a:rPr lang="pt-BR" sz="2800" dirty="0" smtClean="0">
                <a:latin typeface="Comic Sans MS" pitchFamily="66" charset="0"/>
              </a:rPr>
              <a:t>OBSERVAÇÃO: Lembrem que o “Ser Grego” ultrapassava a questão de nascer na região, tinha relações de origem (nascimento) e cultura, além de liberdade! </a:t>
            </a:r>
            <a:endParaRPr lang="pt-BR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world_pol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4883" r="2286" b="7625"/>
          <a:stretch>
            <a:fillRect/>
          </a:stretch>
        </p:blipFill>
        <p:spPr bwMode="auto">
          <a:xfrm>
            <a:off x="0" y="1124744"/>
            <a:ext cx="91440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Historia\Mapas\grécia anti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656"/>
            <a:ext cx="9144000" cy="55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0" y="-171400"/>
            <a:ext cx="9144000" cy="7200799"/>
            <a:chOff x="0" y="1053"/>
            <a:chExt cx="5760" cy="3267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3"/>
              <a:ext cx="5760" cy="3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9"/>
            <p:cNvSpPr>
              <a:spLocks noChangeArrowheads="1"/>
            </p:cNvSpPr>
            <p:nvPr/>
          </p:nvSpPr>
          <p:spPr bwMode="auto">
            <a:xfrm rot="2789277">
              <a:off x="1912" y="1850"/>
              <a:ext cx="971" cy="226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39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789" y="1979"/>
              <a:ext cx="726" cy="363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969" y="1933"/>
              <a:ext cx="998" cy="272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97654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648072"/>
          </a:xfrm>
        </p:spPr>
        <p:txBody>
          <a:bodyPr/>
          <a:lstStyle/>
          <a:p>
            <a:pPr algn="ctr"/>
            <a:r>
              <a:rPr lang="pt-BR" sz="4000" b="1" dirty="0" smtClean="0"/>
              <a:t>Mas como teve início esta Civilização?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87889"/>
          </a:xfrm>
        </p:spPr>
        <p:txBody>
          <a:bodyPr/>
          <a:lstStyle/>
          <a:p>
            <a:pPr>
              <a:buFontTx/>
              <a:buNone/>
            </a:pPr>
            <a:r>
              <a:rPr lang="pt-BR" sz="2500" b="1" i="1" dirty="0" smtClean="0">
                <a:solidFill>
                  <a:srgbClr val="FF0000"/>
                </a:solidFill>
              </a:rPr>
              <a:t>PERÍODO </a:t>
            </a:r>
            <a:r>
              <a:rPr lang="pt-BR" sz="2500" b="1" i="1" dirty="0">
                <a:solidFill>
                  <a:srgbClr val="FF0000"/>
                </a:solidFill>
              </a:rPr>
              <a:t>PRÉ-HOMÉRICO:</a:t>
            </a:r>
          </a:p>
          <a:p>
            <a:r>
              <a:rPr lang="pt-BR" sz="2500" dirty="0"/>
              <a:t>Civilização Creto-Micênica (cretenses + aqueus);</a:t>
            </a:r>
          </a:p>
          <a:p>
            <a:r>
              <a:rPr lang="pt-BR" sz="2500" dirty="0"/>
              <a:t>Cretenses: </a:t>
            </a:r>
            <a:r>
              <a:rPr lang="pt-BR" sz="2500" dirty="0" smtClean="0"/>
              <a:t>viviam do comércio </a:t>
            </a:r>
            <a:r>
              <a:rPr lang="pt-BR" sz="2500" dirty="0"/>
              <a:t>marítimo, </a:t>
            </a:r>
            <a:r>
              <a:rPr lang="pt-BR" sz="2500" dirty="0" err="1"/>
              <a:t>talassocracia</a:t>
            </a:r>
            <a:r>
              <a:rPr lang="pt-BR" sz="2500" dirty="0"/>
              <a:t> (poder nas mãos de elite comerciante), </a:t>
            </a:r>
            <a:r>
              <a:rPr lang="pt-BR" sz="2500" dirty="0" smtClean="0"/>
              <a:t>possuíam uma escrita bastante desenvolvida (Linear </a:t>
            </a:r>
            <a:r>
              <a:rPr lang="pt-BR" sz="2500" dirty="0"/>
              <a:t>A e Linear B), </a:t>
            </a:r>
            <a:endParaRPr lang="pt-BR" sz="2500" dirty="0" smtClean="0"/>
          </a:p>
          <a:p>
            <a:r>
              <a:rPr lang="pt-BR" sz="2500" dirty="0" smtClean="0"/>
              <a:t>As mulheres tinham grande liberdade comparadas as de outras civilizações;</a:t>
            </a:r>
            <a:endParaRPr lang="pt-BR" sz="2500" dirty="0"/>
          </a:p>
          <a:p>
            <a:r>
              <a:rPr lang="pt-BR" sz="2500" dirty="0"/>
              <a:t>Micênicos: Grécia Continental – aqueus. Conquistaram os cretenses, porém assimilaram alguns de seus valores culturais;</a:t>
            </a:r>
          </a:p>
          <a:p>
            <a:r>
              <a:rPr lang="pt-BR" sz="2500" dirty="0"/>
              <a:t>Instalação dos vários povos que formaram a Civilização Grega:</a:t>
            </a:r>
          </a:p>
          <a:p>
            <a:pPr lvl="1"/>
            <a:r>
              <a:rPr lang="pt-BR" sz="2500" dirty="0"/>
              <a:t>Aqueus, Eólios, Jônios e Dórios (violência);</a:t>
            </a:r>
          </a:p>
          <a:p>
            <a:pPr lvl="1"/>
            <a:r>
              <a:rPr lang="pt-BR" sz="2500" dirty="0"/>
              <a:t>1ª Diáspora (Ilhas do Mar Egeu e Ásia Menor) – formação de colônias.</a:t>
            </a:r>
          </a:p>
          <a:p>
            <a:pPr>
              <a:buFontTx/>
              <a:buNone/>
            </a:pPr>
            <a:endParaRPr lang="pt-BR" sz="2500" dirty="0"/>
          </a:p>
          <a:p>
            <a:pPr>
              <a:buFontTx/>
              <a:buNone/>
            </a:pPr>
            <a:endParaRPr lang="pt-BR" sz="2500" dirty="0"/>
          </a:p>
          <a:p>
            <a:endParaRPr lang="pt-BR" sz="2500" dirty="0"/>
          </a:p>
        </p:txBody>
      </p:sp>
      <p:pic>
        <p:nvPicPr>
          <p:cNvPr id="9" name="Picture 7" descr="CretoMicênic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76300"/>
            <a:ext cx="39086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9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26469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800" b="1" i="1" dirty="0" smtClean="0">
                <a:solidFill>
                  <a:srgbClr val="FF0000"/>
                </a:solidFill>
              </a:rPr>
              <a:t>PERÍODO </a:t>
            </a:r>
            <a:r>
              <a:rPr lang="pt-BR" sz="2800" b="1" i="1" dirty="0">
                <a:solidFill>
                  <a:srgbClr val="FF0000"/>
                </a:solidFill>
              </a:rPr>
              <a:t>HOMÉRICO: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Ausência </a:t>
            </a:r>
            <a:r>
              <a:rPr lang="pt-BR" sz="2800" dirty="0"/>
              <a:t>de registros escritos (poemas épicos Ilíada e </a:t>
            </a:r>
            <a:r>
              <a:rPr lang="pt-BR" sz="2800" dirty="0" err="1"/>
              <a:t>Odisséia</a:t>
            </a:r>
            <a:r>
              <a:rPr lang="pt-BR" sz="2800" dirty="0"/>
              <a:t>);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GENOS – Organização básica familiar</a:t>
            </a:r>
          </a:p>
          <a:p>
            <a:pPr lvl="1">
              <a:lnSpc>
                <a:spcPct val="90000"/>
              </a:lnSpc>
            </a:pPr>
            <a:r>
              <a:rPr lang="pt-BR" sz="2800" dirty="0"/>
              <a:t>Pater = líder;</a:t>
            </a:r>
          </a:p>
          <a:p>
            <a:pPr lvl="1">
              <a:lnSpc>
                <a:spcPct val="90000"/>
              </a:lnSpc>
            </a:pPr>
            <a:r>
              <a:rPr lang="pt-BR" sz="2800" dirty="0"/>
              <a:t>Hierarquia = parentesco com Pater;</a:t>
            </a:r>
          </a:p>
          <a:p>
            <a:pPr lvl="1">
              <a:lnSpc>
                <a:spcPct val="90000"/>
              </a:lnSpc>
            </a:pPr>
            <a:r>
              <a:rPr lang="pt-BR" sz="2800" dirty="0"/>
              <a:t>Propriedade coletiva;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Aumento da população dos </a:t>
            </a:r>
            <a:r>
              <a:rPr lang="pt-BR" sz="2800" dirty="0" err="1"/>
              <a:t>genos</a:t>
            </a:r>
            <a:r>
              <a:rPr lang="pt-BR" sz="2800" dirty="0"/>
              <a:t> e do consumo resulta em guerras;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União de GENOS = FRÁTRIAS;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União de FRÁTRIAS = TRIBOS;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União de TRIBOS = DEMOS (povo) – base da PÓLIS grega;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t-BR" sz="2800" dirty="0"/>
              <a:t>Líder: </a:t>
            </a:r>
            <a:r>
              <a:rPr lang="pt-BR" sz="2800" dirty="0" err="1"/>
              <a:t>Basileu</a:t>
            </a:r>
            <a:r>
              <a:rPr lang="pt-BR" sz="2800" dirty="0"/>
              <a:t> (rei).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t-BR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BR" sz="2800" dirty="0"/>
              <a:t>		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pt-BR" sz="2800" dirty="0"/>
          </a:p>
          <a:p>
            <a:pPr lvl="1">
              <a:lnSpc>
                <a:spcPct val="90000"/>
              </a:lnSpc>
              <a:buFontTx/>
              <a:buChar char="•"/>
            </a:pPr>
            <a:endParaRPr lang="pt-BR" sz="2800" dirty="0"/>
          </a:p>
          <a:p>
            <a:endParaRPr lang="pt-BR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" y="94457"/>
            <a:ext cx="8893175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640"/>
            <a:ext cx="8642350" cy="657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2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477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3600" b="1" dirty="0">
                <a:solidFill>
                  <a:srgbClr val="FF0000"/>
                </a:solidFill>
              </a:rPr>
              <a:t>Nova configuração social: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Necessidade de terras provoca 2ª diáspora (Mediterrâneo Ocidental) – Magna Grécia e Ibéria.</a:t>
            </a:r>
          </a:p>
          <a:p>
            <a:pPr>
              <a:buFontTx/>
              <a:buNone/>
            </a:pPr>
            <a:endParaRPr lang="pt-BR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19100" y="1828800"/>
            <a:ext cx="2133600" cy="2286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38300" y="213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71700" y="1981200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>
                <a:solidFill>
                  <a:srgbClr val="FF0000"/>
                </a:solidFill>
              </a:rPr>
              <a:t>EUPÁTRIDAS</a:t>
            </a:r>
            <a:r>
              <a:rPr lang="pt-BR"/>
              <a:t> (bem nascidos) – melhores terras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019300" y="2971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324100" y="2743200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>
                <a:solidFill>
                  <a:srgbClr val="FF0000"/>
                </a:solidFill>
              </a:rPr>
              <a:t>GEORGÓIS</a:t>
            </a:r>
            <a:r>
              <a:rPr lang="pt-BR"/>
              <a:t> (pequenos agricultores) – piores terras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4003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57500" y="3505200"/>
            <a:ext cx="586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t-BR" dirty="0" smtClean="0">
                <a:solidFill>
                  <a:srgbClr val="FF0000"/>
                </a:solidFill>
              </a:rPr>
              <a:t>THETAS e não TETAS PELO AMOR DE DEUS</a:t>
            </a:r>
            <a:r>
              <a:rPr lang="pt-BR" dirty="0" smtClean="0"/>
              <a:t> </a:t>
            </a:r>
            <a:r>
              <a:rPr lang="pt-BR" dirty="0"/>
              <a:t>(marginalizados) – sem terras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181100" y="25146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800100" y="3352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" y="130175"/>
            <a:ext cx="8964613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6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251520" y="116632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pt-BR" sz="4400" b="1" i="1" dirty="0" smtClean="0">
                <a:solidFill>
                  <a:srgbClr val="FF0000"/>
                </a:solidFill>
              </a:rPr>
              <a:t>     PERÍODO </a:t>
            </a:r>
            <a:r>
              <a:rPr lang="pt-BR" sz="4400" b="1" i="1" dirty="0">
                <a:solidFill>
                  <a:srgbClr val="FF0000"/>
                </a:solidFill>
              </a:rPr>
              <a:t>ARCAICO:</a:t>
            </a:r>
          </a:p>
          <a:p>
            <a:r>
              <a:rPr lang="pt-BR" sz="4400" dirty="0"/>
              <a:t>Consolidação das </a:t>
            </a:r>
            <a:r>
              <a:rPr lang="pt-BR" sz="4400" dirty="0" err="1"/>
              <a:t>Cidades-Estado</a:t>
            </a:r>
            <a:r>
              <a:rPr lang="pt-BR" sz="4400" dirty="0"/>
              <a:t> (</a:t>
            </a:r>
            <a:r>
              <a:rPr lang="pt-BR" sz="4400" dirty="0" err="1"/>
              <a:t>Pólis</a:t>
            </a:r>
            <a:r>
              <a:rPr lang="pt-BR" sz="4400" dirty="0"/>
              <a:t>);</a:t>
            </a:r>
          </a:p>
          <a:p>
            <a:r>
              <a:rPr lang="pt-BR" sz="4400" dirty="0"/>
              <a:t>Evolução geral das </a:t>
            </a:r>
            <a:r>
              <a:rPr lang="pt-BR" sz="4400" dirty="0" err="1"/>
              <a:t>póleis</a:t>
            </a:r>
            <a:r>
              <a:rPr lang="pt-BR" sz="4400" dirty="0"/>
              <a:t>:</a:t>
            </a:r>
          </a:p>
          <a:p>
            <a:pPr lvl="1"/>
            <a:r>
              <a:rPr lang="pt-BR" sz="4400" dirty="0"/>
              <a:t>Monarquia – Oligarquia – Tirania – Democracia</a:t>
            </a:r>
            <a:r>
              <a:rPr lang="pt-BR" sz="4400" dirty="0" smtClean="0"/>
              <a:t>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889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792088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333399"/>
                </a:solidFill>
              </a:rPr>
              <a:t>ESPARTA – modelo oligárquico.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127849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-"/>
            </a:pPr>
            <a:r>
              <a:rPr lang="pt-BR" sz="2600" dirty="0"/>
              <a:t>Península do Peloponeso;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t-BR" sz="2600" dirty="0" err="1"/>
              <a:t>Sinecismo</a:t>
            </a:r>
            <a:r>
              <a:rPr lang="pt-BR" sz="2600" dirty="0"/>
              <a:t> (união) de tribos dórias;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t-BR" sz="2600" dirty="0"/>
              <a:t>Militarismo acentuado (cidadãos-soldados; Licurgo);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t-BR" sz="2600" dirty="0"/>
              <a:t>Espartanos ou esparciatas: poder político, religioso e militar (cidadania);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t-BR" sz="2600" dirty="0" err="1"/>
              <a:t>Periecos</a:t>
            </a:r>
            <a:r>
              <a:rPr lang="pt-BR" sz="2600" dirty="0"/>
              <a:t>: povos dos arredores. Estrangeiros, comerciantes e artesãos. Livres mas sem direitos políticos. Submetidos à autoridade dos espartanos.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t-BR" sz="2600" dirty="0" err="1"/>
              <a:t>Hilotas</a:t>
            </a:r>
            <a:r>
              <a:rPr lang="pt-BR" sz="2600" dirty="0"/>
              <a:t>: servos do Estado. Sem direitos políticos e oprimidos pelos espartanos. Camponeses</a:t>
            </a:r>
            <a:r>
              <a:rPr lang="pt-BR" sz="2600" dirty="0" smtClean="0"/>
              <a:t>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pt-BR" sz="2600" dirty="0" smtClean="0"/>
              <a:t>OBSERVAÇÃO:A MULHER ESPARTANA POSSUÍA MELHORES CONDIÇÕES NA GRÉCIA QUE A ATENIENSE.</a:t>
            </a:r>
            <a:endParaRPr lang="pt-BR" sz="2600" dirty="0"/>
          </a:p>
        </p:txBody>
      </p:sp>
      <p:sp>
        <p:nvSpPr>
          <p:cNvPr id="5" name="Fluxograma: Processo 4"/>
          <p:cNvSpPr/>
          <p:nvPr/>
        </p:nvSpPr>
        <p:spPr>
          <a:xfrm>
            <a:off x="1115616" y="980728"/>
            <a:ext cx="7056784" cy="5040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Mais que coragem e virilidade, os soldados de Esparta e Tebas deveriam ser gays. Sim, os comandantes estimulavam o </a:t>
            </a:r>
            <a:r>
              <a:rPr lang="pt-BR" sz="2800" b="1" dirty="0">
                <a:hlinkClick r:id="rId2"/>
              </a:rPr>
              <a:t>homossexualismo</a:t>
            </a:r>
            <a:r>
              <a:rPr lang="pt-BR" sz="2800" b="1" dirty="0"/>
              <a:t> entre os combatentes. Acreditavam que um homem apaixonado, além de lutar feliz, jamais abandonaria o amante no campo de batalha. Os guerreiros do Batalhão Sagrado de Tebas eram temidos até pelo mais macho dos machões.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04056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4644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 explicativo retangular com cantos arredondados 9"/>
          <p:cNvSpPr/>
          <p:nvPr/>
        </p:nvSpPr>
        <p:spPr>
          <a:xfrm>
            <a:off x="6120172" y="764704"/>
            <a:ext cx="2916324" cy="2376264"/>
          </a:xfrm>
          <a:prstGeom prst="wedgeRoundRectCallout">
            <a:avLst>
              <a:gd name="adj1" fmla="val -73373"/>
              <a:gd name="adj2" fmla="val 47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Acredito que o professor de História possa ter um dia  o corpo atlético igual ao meu!</a:t>
            </a:r>
            <a:endParaRPr lang="pt-BR" sz="2000" b="1" dirty="0"/>
          </a:p>
        </p:txBody>
      </p:sp>
      <p:sp>
        <p:nvSpPr>
          <p:cNvPr id="11" name="Texto explicativo em forma de nuvem 10"/>
          <p:cNvSpPr/>
          <p:nvPr/>
        </p:nvSpPr>
        <p:spPr>
          <a:xfrm>
            <a:off x="0" y="188640"/>
            <a:ext cx="3563888" cy="1872208"/>
          </a:xfrm>
          <a:prstGeom prst="cloudCallout">
            <a:avLst>
              <a:gd name="adj1" fmla="val 48381"/>
              <a:gd name="adj2" fmla="val 112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Não sai da minha cabeça “treinar”  os meus soldados pra folhinha verde!</a:t>
            </a:r>
          </a:p>
          <a:p>
            <a:pPr algn="ctr"/>
            <a:r>
              <a:rPr lang="pt-BR" b="1" dirty="0" err="1" smtClean="0"/>
              <a:t>Uuuuiiii</a:t>
            </a:r>
            <a:r>
              <a:rPr lang="pt-BR" b="1" dirty="0" smtClean="0"/>
              <a:t>...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676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901</TotalTime>
  <Words>1456</Words>
  <Application>Microsoft Office PowerPoint</Application>
  <PresentationFormat>Apresentação na tela (4:3)</PresentationFormat>
  <Paragraphs>191</Paragraphs>
  <Slides>29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Fluxo</vt:lpstr>
      <vt:lpstr>A GRÉCIA ANTIGA (MAS SERÁ QUE É TÃO ANTIGA ASSIM?)! </vt:lpstr>
      <vt:lpstr>Apresentação do PowerPoint</vt:lpstr>
      <vt:lpstr>Apresentação do PowerPoint</vt:lpstr>
      <vt:lpstr>Apresentação do PowerPoint</vt:lpstr>
      <vt:lpstr>Mas como teve início esta Civilização?</vt:lpstr>
      <vt:lpstr>Apresentação do PowerPoint</vt:lpstr>
      <vt:lpstr>Apresentação do PowerPoint</vt:lpstr>
      <vt:lpstr>Apresentação do PowerPoint</vt:lpstr>
      <vt:lpstr>ESPARTA – modelo oligárquico.</vt:lpstr>
      <vt:lpstr>Mas como funcionava a política em Esparta?</vt:lpstr>
      <vt:lpstr>Apresentação do PowerPoint</vt:lpstr>
      <vt:lpstr>Já a política ateniense...</vt:lpstr>
      <vt:lpstr>E AGORA O PERÍODO...</vt:lpstr>
      <vt:lpstr>Apresentação do PowerPoint</vt:lpstr>
      <vt:lpstr>PERÍODO HELENÍSTICO</vt:lpstr>
      <vt:lpstr>Apresentação do PowerPoint</vt:lpstr>
      <vt:lpstr>HELENISMO</vt:lpstr>
      <vt:lpstr>Apresentação do PowerPoint</vt:lpstr>
      <vt:lpstr>Revisão </vt:lpstr>
      <vt:lpstr>Cultura Grega</vt:lpstr>
      <vt:lpstr>Apresentação do PowerPoint</vt:lpstr>
      <vt:lpstr>Apresentação do PowerPoint</vt:lpstr>
      <vt:lpstr>RELIGIÃO</vt:lpstr>
      <vt:lpstr>Apresentação do PowerPoint</vt:lpstr>
      <vt:lpstr>SEMIDEUSES</vt:lpstr>
      <vt:lpstr>Apresentação do PowerPoint</vt:lpstr>
      <vt:lpstr>Apresentação do PowerPoint</vt:lpstr>
      <vt:lpstr>Leia a letra da canção “Mulheres de Atenas” de Chico Buarque de Holanda e Augusto Boal (1976) e, em seguida, reflita. A letra não descreve a situação da mulher ateniense; ela serve como metáfora sobre a situação de muitas mulheres hoje em dia. Você concorda com essa afirmação? Por quê?</vt:lpstr>
      <vt:lpstr>Apresentação do PowerPoint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AULA: A REVOLUÇÃO RUSSA PROFESSOR:  TALES AUGUSTO</dc:title>
  <dc:creator>.</dc:creator>
  <cp:lastModifiedBy>Tales</cp:lastModifiedBy>
  <cp:revision>53</cp:revision>
  <dcterms:created xsi:type="dcterms:W3CDTF">2009-07-23T09:59:08Z</dcterms:created>
  <dcterms:modified xsi:type="dcterms:W3CDTF">2011-05-25T10:01:21Z</dcterms:modified>
</cp:coreProperties>
</file>