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70" r:id="rId12"/>
    <p:sldId id="267" r:id="rId13"/>
    <p:sldId id="268" r:id="rId14"/>
    <p:sldId id="269" r:id="rId15"/>
    <p:sldId id="271" r:id="rId16"/>
    <p:sldId id="272" r:id="rId17"/>
    <p:sldId id="273" r:id="rId18"/>
    <p:sldId id="274" r:id="rId19"/>
    <p:sldId id="275" r:id="rId20"/>
    <p:sldId id="276" r:id="rId21"/>
    <p:sldId id="279" r:id="rId22"/>
    <p:sldId id="280" r:id="rId23"/>
    <p:sldId id="277" r:id="rId24"/>
    <p:sldId id="278" r:id="rId25"/>
    <p:sldId id="281" r:id="rId26"/>
    <p:sldId id="282" r:id="rId27"/>
    <p:sldId id="284" r:id="rId28"/>
    <p:sldId id="283"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DCE48-C1D0-4D98-8A6E-3AE0688EE9A9}" type="datetimeFigureOut">
              <a:rPr lang="pt-BR" smtClean="0"/>
              <a:t>22/05/2011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307AA-F255-4FD1-BE5F-EBA2FB129F13}" type="slidenum">
              <a:rPr lang="pt-BR" smtClean="0"/>
              <a:t>‹nº›</a:t>
            </a:fld>
            <a:endParaRPr lang="pt-BR"/>
          </a:p>
        </p:txBody>
      </p:sp>
    </p:spTree>
    <p:extLst>
      <p:ext uri="{BB962C8B-B14F-4D97-AF65-F5344CB8AC3E}">
        <p14:creationId xmlns:p14="http://schemas.microsoft.com/office/powerpoint/2010/main" val="170685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t-BR" smtClean="0"/>
              <a:t>Clique para editar o estilo do título mestre</a:t>
            </a:r>
            <a:endParaRPr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4" name="Espaço Reservado para Data 29"/>
          <p:cNvSpPr>
            <a:spLocks noGrp="1"/>
          </p:cNvSpPr>
          <p:nvPr>
            <p:ph type="dt" sz="half" idx="10"/>
          </p:nvPr>
        </p:nvSpPr>
        <p:spPr/>
        <p:txBody>
          <a:bodyPr/>
          <a:lstStyle>
            <a:lvl1pPr>
              <a:defRPr/>
            </a:lvl1pPr>
          </a:lstStyle>
          <a:p>
            <a:pPr>
              <a:defRPr/>
            </a:pPr>
            <a:fld id="{F7406EC8-7353-40EC-848C-91A7C439818A}" type="datetimeFigureOut">
              <a:rPr lang="pt-BR"/>
              <a:pPr>
                <a:defRPr/>
              </a:pPr>
              <a:t>22/05/2011</a:t>
            </a:fld>
            <a:endParaRPr lang="pt-BR"/>
          </a:p>
        </p:txBody>
      </p:sp>
      <p:sp>
        <p:nvSpPr>
          <p:cNvPr id="5" name="Espaço Reservado para Rodapé 18"/>
          <p:cNvSpPr>
            <a:spLocks noGrp="1"/>
          </p:cNvSpPr>
          <p:nvPr>
            <p:ph type="ftr" sz="quarter" idx="11"/>
          </p:nvPr>
        </p:nvSpPr>
        <p:spPr/>
        <p:txBody>
          <a:bodyPr/>
          <a:lstStyle>
            <a:lvl1pPr>
              <a:defRPr/>
            </a:lvl1pPr>
          </a:lstStyle>
          <a:p>
            <a:pPr>
              <a:defRPr/>
            </a:pPr>
            <a:endParaRPr lang="pt-BR"/>
          </a:p>
        </p:txBody>
      </p:sp>
      <p:sp>
        <p:nvSpPr>
          <p:cNvPr id="6" name="Espaço Reservado para Número de Slide 26"/>
          <p:cNvSpPr>
            <a:spLocks noGrp="1"/>
          </p:cNvSpPr>
          <p:nvPr>
            <p:ph type="sldNum" sz="quarter" idx="12"/>
          </p:nvPr>
        </p:nvSpPr>
        <p:spPr/>
        <p:txBody>
          <a:bodyPr/>
          <a:lstStyle>
            <a:lvl1pPr>
              <a:defRPr/>
            </a:lvl1pPr>
          </a:lstStyle>
          <a:p>
            <a:pPr>
              <a:defRPr/>
            </a:pPr>
            <a:fld id="{5052407B-57E5-4D63-82F9-4881A793A695}"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fld id="{EE719E5D-201E-499D-B534-57DC7E5D6191}" type="datetimeFigureOut">
              <a:rPr lang="pt-BR"/>
              <a:pPr>
                <a:defRPr/>
              </a:pPr>
              <a:t>22/05/2011</a:t>
            </a:fld>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F439FC27-58B7-43CA-A6BE-57A3708883D9}"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fld id="{BB2AC909-D9C8-4366-A9BA-1DD4AF104258}" type="datetimeFigureOut">
              <a:rPr lang="pt-BR"/>
              <a:pPr>
                <a:defRPr/>
              </a:pPr>
              <a:t>22/05/2011</a:t>
            </a:fld>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13E8DD4B-6592-4600-8850-E8534312ADF0}"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fld id="{1F7CC58C-65BE-4454-AB77-5374C4742C51}" type="datetimeFigureOut">
              <a:rPr lang="pt-BR"/>
              <a:pPr>
                <a:defRPr/>
              </a:pPr>
              <a:t>22/05/2011</a:t>
            </a:fld>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8BC15494-3DE3-4AA6-959D-DB722D01B108}"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BF793D64-AE4D-474A-A999-BAF39B1232EF}" type="datetimeFigureOut">
              <a:rPr lang="pt-BR"/>
              <a:pPr>
                <a:defRPr/>
              </a:pPr>
              <a:t>22/05/2011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4B41AB1-DF25-4463-88A5-74EA562F6C8F}"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9"/>
          <p:cNvSpPr>
            <a:spLocks noGrp="1"/>
          </p:cNvSpPr>
          <p:nvPr>
            <p:ph type="dt" sz="half" idx="10"/>
          </p:nvPr>
        </p:nvSpPr>
        <p:spPr/>
        <p:txBody>
          <a:bodyPr/>
          <a:lstStyle>
            <a:lvl1pPr>
              <a:defRPr/>
            </a:lvl1pPr>
          </a:lstStyle>
          <a:p>
            <a:pPr>
              <a:defRPr/>
            </a:pPr>
            <a:fld id="{60E2CC93-33CE-452A-A596-D051FDA2B487}" type="datetimeFigureOut">
              <a:rPr lang="pt-BR"/>
              <a:pPr>
                <a:defRPr/>
              </a:pPr>
              <a:t>22/05/2011</a:t>
            </a:fld>
            <a:endParaRPr lang="pt-BR"/>
          </a:p>
        </p:txBody>
      </p:sp>
      <p:sp>
        <p:nvSpPr>
          <p:cNvPr id="6" name="Espaço Reservado para Rodapé 21"/>
          <p:cNvSpPr>
            <a:spLocks noGrp="1"/>
          </p:cNvSpPr>
          <p:nvPr>
            <p:ph type="ftr" sz="quarter" idx="11"/>
          </p:nvPr>
        </p:nvSpPr>
        <p:spPr/>
        <p:txBody>
          <a:bodyPr/>
          <a:lstStyle>
            <a:lvl1pPr>
              <a:defRPr/>
            </a:lvl1pPr>
          </a:lstStyle>
          <a:p>
            <a:pPr>
              <a:defRPr/>
            </a:pPr>
            <a:endParaRPr lang="pt-BR"/>
          </a:p>
        </p:txBody>
      </p:sp>
      <p:sp>
        <p:nvSpPr>
          <p:cNvPr id="7" name="Espaço Reservado para Número de Slide 17"/>
          <p:cNvSpPr>
            <a:spLocks noGrp="1"/>
          </p:cNvSpPr>
          <p:nvPr>
            <p:ph type="sldNum" sz="quarter" idx="12"/>
          </p:nvPr>
        </p:nvSpPr>
        <p:spPr/>
        <p:txBody>
          <a:bodyPr/>
          <a:lstStyle>
            <a:lvl1pPr>
              <a:defRPr/>
            </a:lvl1pPr>
          </a:lstStyle>
          <a:p>
            <a:pPr>
              <a:defRPr/>
            </a:pPr>
            <a:fld id="{61BEE8AD-986B-4174-99FB-4516FB0228CD}"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9"/>
          <p:cNvSpPr>
            <a:spLocks noGrp="1"/>
          </p:cNvSpPr>
          <p:nvPr>
            <p:ph type="dt" sz="half" idx="10"/>
          </p:nvPr>
        </p:nvSpPr>
        <p:spPr/>
        <p:txBody>
          <a:bodyPr/>
          <a:lstStyle>
            <a:lvl1pPr>
              <a:defRPr/>
            </a:lvl1pPr>
          </a:lstStyle>
          <a:p>
            <a:pPr>
              <a:defRPr/>
            </a:pPr>
            <a:fld id="{25A4169E-F6C6-49DB-BFA7-C23C95E8F7B9}" type="datetimeFigureOut">
              <a:rPr lang="pt-BR"/>
              <a:pPr>
                <a:defRPr/>
              </a:pPr>
              <a:t>22/05/2011</a:t>
            </a:fld>
            <a:endParaRPr lang="pt-BR"/>
          </a:p>
        </p:txBody>
      </p:sp>
      <p:sp>
        <p:nvSpPr>
          <p:cNvPr id="8" name="Espaço Reservado para Rodapé 21"/>
          <p:cNvSpPr>
            <a:spLocks noGrp="1"/>
          </p:cNvSpPr>
          <p:nvPr>
            <p:ph type="ftr" sz="quarter" idx="11"/>
          </p:nvPr>
        </p:nvSpPr>
        <p:spPr/>
        <p:txBody>
          <a:bodyPr/>
          <a:lstStyle>
            <a:lvl1pPr>
              <a:defRPr/>
            </a:lvl1pPr>
          </a:lstStyle>
          <a:p>
            <a:pPr>
              <a:defRPr/>
            </a:pPr>
            <a:endParaRPr lang="pt-BR"/>
          </a:p>
        </p:txBody>
      </p:sp>
      <p:sp>
        <p:nvSpPr>
          <p:cNvPr id="9" name="Espaço Reservado para Número de Slide 17"/>
          <p:cNvSpPr>
            <a:spLocks noGrp="1"/>
          </p:cNvSpPr>
          <p:nvPr>
            <p:ph type="sldNum" sz="quarter" idx="12"/>
          </p:nvPr>
        </p:nvSpPr>
        <p:spPr/>
        <p:txBody>
          <a:bodyPr/>
          <a:lstStyle>
            <a:lvl1pPr>
              <a:defRPr/>
            </a:lvl1pPr>
          </a:lstStyle>
          <a:p>
            <a:pPr>
              <a:defRPr/>
            </a:pPr>
            <a:fld id="{60BA664B-187C-4956-A1E8-15800316D484}"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t-BR" smtClean="0"/>
              <a:t>Clique para editar o estilo do título mestre</a:t>
            </a:r>
            <a:endParaRPr lang="en-US"/>
          </a:p>
        </p:txBody>
      </p:sp>
      <p:sp>
        <p:nvSpPr>
          <p:cNvPr id="3" name="Espaço Reservado para Data 9"/>
          <p:cNvSpPr>
            <a:spLocks noGrp="1"/>
          </p:cNvSpPr>
          <p:nvPr>
            <p:ph type="dt" sz="half" idx="10"/>
          </p:nvPr>
        </p:nvSpPr>
        <p:spPr/>
        <p:txBody>
          <a:bodyPr/>
          <a:lstStyle>
            <a:lvl1pPr>
              <a:defRPr/>
            </a:lvl1pPr>
          </a:lstStyle>
          <a:p>
            <a:pPr>
              <a:defRPr/>
            </a:pPr>
            <a:fld id="{2437D8EE-440A-4CB7-9665-3B82DA776CA8}" type="datetimeFigureOut">
              <a:rPr lang="pt-BR"/>
              <a:pPr>
                <a:defRPr/>
              </a:pPr>
              <a:t>22/05/2011</a:t>
            </a:fld>
            <a:endParaRPr lang="pt-BR"/>
          </a:p>
        </p:txBody>
      </p:sp>
      <p:sp>
        <p:nvSpPr>
          <p:cNvPr id="4" name="Espaço Reservado para Rodapé 21"/>
          <p:cNvSpPr>
            <a:spLocks noGrp="1"/>
          </p:cNvSpPr>
          <p:nvPr>
            <p:ph type="ftr" sz="quarter" idx="11"/>
          </p:nvPr>
        </p:nvSpPr>
        <p:spPr/>
        <p:txBody>
          <a:bodyPr/>
          <a:lstStyle>
            <a:lvl1pPr>
              <a:defRPr/>
            </a:lvl1pPr>
          </a:lstStyle>
          <a:p>
            <a:pPr>
              <a:defRPr/>
            </a:pPr>
            <a:endParaRPr lang="pt-BR"/>
          </a:p>
        </p:txBody>
      </p:sp>
      <p:sp>
        <p:nvSpPr>
          <p:cNvPr id="5" name="Espaço Reservado para Número de Slide 17"/>
          <p:cNvSpPr>
            <a:spLocks noGrp="1"/>
          </p:cNvSpPr>
          <p:nvPr>
            <p:ph type="sldNum" sz="quarter" idx="12"/>
          </p:nvPr>
        </p:nvSpPr>
        <p:spPr/>
        <p:txBody>
          <a:bodyPr/>
          <a:lstStyle>
            <a:lvl1pPr>
              <a:defRPr/>
            </a:lvl1pPr>
          </a:lstStyle>
          <a:p>
            <a:pPr>
              <a:defRPr/>
            </a:pPr>
            <a:fld id="{FF66C2EF-17A3-4AD7-96D2-65B3506F2551}"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p:cNvSpPr>
            <a:spLocks noGrp="1"/>
          </p:cNvSpPr>
          <p:nvPr>
            <p:ph type="dt" sz="half" idx="10"/>
          </p:nvPr>
        </p:nvSpPr>
        <p:spPr/>
        <p:txBody>
          <a:bodyPr/>
          <a:lstStyle>
            <a:lvl1pPr>
              <a:defRPr/>
            </a:lvl1pPr>
          </a:lstStyle>
          <a:p>
            <a:pPr>
              <a:defRPr/>
            </a:pPr>
            <a:fld id="{5878FA01-6491-47B0-948F-659C18939470}" type="datetimeFigureOut">
              <a:rPr lang="pt-BR"/>
              <a:pPr>
                <a:defRPr/>
              </a:pPr>
              <a:t>22/05/2011</a:t>
            </a:fld>
            <a:endParaRPr lang="pt-BR"/>
          </a:p>
        </p:txBody>
      </p:sp>
      <p:sp>
        <p:nvSpPr>
          <p:cNvPr id="3" name="Espaço Reservado para Rodapé 21"/>
          <p:cNvSpPr>
            <a:spLocks noGrp="1"/>
          </p:cNvSpPr>
          <p:nvPr>
            <p:ph type="ftr" sz="quarter" idx="11"/>
          </p:nvPr>
        </p:nvSpPr>
        <p:spPr/>
        <p:txBody>
          <a:bodyPr/>
          <a:lstStyle>
            <a:lvl1pPr>
              <a:defRPr/>
            </a:lvl1pPr>
          </a:lstStyle>
          <a:p>
            <a:pPr>
              <a:defRPr/>
            </a:pPr>
            <a:endParaRPr lang="pt-BR"/>
          </a:p>
        </p:txBody>
      </p:sp>
      <p:sp>
        <p:nvSpPr>
          <p:cNvPr id="4" name="Espaço Reservado para Número de Slide 17"/>
          <p:cNvSpPr>
            <a:spLocks noGrp="1"/>
          </p:cNvSpPr>
          <p:nvPr>
            <p:ph type="sldNum" sz="quarter" idx="12"/>
          </p:nvPr>
        </p:nvSpPr>
        <p:spPr/>
        <p:txBody>
          <a:bodyPr/>
          <a:lstStyle>
            <a:lvl1pPr>
              <a:defRPr/>
            </a:lvl1pPr>
          </a:lstStyle>
          <a:p>
            <a:pPr>
              <a:defRPr/>
            </a:pPr>
            <a:fld id="{AEE253AF-458D-4FE2-AA9C-91678634642B}"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t-BR" smtClean="0"/>
              <a:t>Clique para editar o estilo do título mestre</a:t>
            </a:r>
            <a:endParaRPr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9"/>
          <p:cNvSpPr>
            <a:spLocks noGrp="1"/>
          </p:cNvSpPr>
          <p:nvPr>
            <p:ph type="dt" sz="half" idx="10"/>
          </p:nvPr>
        </p:nvSpPr>
        <p:spPr/>
        <p:txBody>
          <a:bodyPr/>
          <a:lstStyle>
            <a:lvl1pPr>
              <a:defRPr/>
            </a:lvl1pPr>
          </a:lstStyle>
          <a:p>
            <a:pPr>
              <a:defRPr/>
            </a:pPr>
            <a:fld id="{DF8AA88A-27D5-4B67-BFEF-20652206102F}" type="datetimeFigureOut">
              <a:rPr lang="pt-BR"/>
              <a:pPr>
                <a:defRPr/>
              </a:pPr>
              <a:t>22/05/2011</a:t>
            </a:fld>
            <a:endParaRPr lang="pt-BR"/>
          </a:p>
        </p:txBody>
      </p:sp>
      <p:sp>
        <p:nvSpPr>
          <p:cNvPr id="6" name="Espaço Reservado para Rodapé 21"/>
          <p:cNvSpPr>
            <a:spLocks noGrp="1"/>
          </p:cNvSpPr>
          <p:nvPr>
            <p:ph type="ftr" sz="quarter" idx="11"/>
          </p:nvPr>
        </p:nvSpPr>
        <p:spPr/>
        <p:txBody>
          <a:bodyPr/>
          <a:lstStyle>
            <a:lvl1pPr>
              <a:defRPr/>
            </a:lvl1pPr>
          </a:lstStyle>
          <a:p>
            <a:pPr>
              <a:defRPr/>
            </a:pPr>
            <a:endParaRPr lang="pt-BR"/>
          </a:p>
        </p:txBody>
      </p:sp>
      <p:sp>
        <p:nvSpPr>
          <p:cNvPr id="7" name="Espaço Reservado para Número de Slide 17"/>
          <p:cNvSpPr>
            <a:spLocks noGrp="1"/>
          </p:cNvSpPr>
          <p:nvPr>
            <p:ph type="sldNum" sz="quarter" idx="12"/>
          </p:nvPr>
        </p:nvSpPr>
        <p:spPr/>
        <p:txBody>
          <a:bodyPr/>
          <a:lstStyle>
            <a:lvl1pPr>
              <a:defRPr/>
            </a:lvl1pPr>
          </a:lstStyle>
          <a:p>
            <a:pPr>
              <a:defRPr/>
            </a:pPr>
            <a:fld id="{EA4A4D72-9AAE-4407-AF59-E8C08BFAFF57}"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com Único Canto Aparado e Arredondado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ângulo retângulo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ítu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pt-BR" smtClean="0"/>
              <a:t>Clique para editar o estilo do título mestre</a:t>
            </a:r>
            <a:endParaRPr lang="en-US"/>
          </a:p>
        </p:txBody>
      </p:sp>
      <p:sp>
        <p:nvSpPr>
          <p:cNvPr id="4" name="Espaço Reservado para Tex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9" name="Espaço Reservado para Data 4"/>
          <p:cNvSpPr>
            <a:spLocks noGrp="1"/>
          </p:cNvSpPr>
          <p:nvPr>
            <p:ph type="dt" sz="half" idx="10"/>
          </p:nvPr>
        </p:nvSpPr>
        <p:spPr/>
        <p:txBody>
          <a:bodyPr/>
          <a:lstStyle>
            <a:lvl1pPr>
              <a:defRPr/>
            </a:lvl1pPr>
          </a:lstStyle>
          <a:p>
            <a:pPr>
              <a:defRPr/>
            </a:pPr>
            <a:fld id="{1103132C-3890-406D-8E9F-6A99AAD6D7A8}" type="datetimeFigureOut">
              <a:rPr lang="pt-BR"/>
              <a:pPr>
                <a:defRPr/>
              </a:pPr>
              <a:t>22/05/2011</a:t>
            </a:fld>
            <a:endParaRPr lang="pt-BR"/>
          </a:p>
        </p:txBody>
      </p:sp>
      <p:sp>
        <p:nvSpPr>
          <p:cNvPr id="10" name="Espaço Reservado para Rodapé 5"/>
          <p:cNvSpPr>
            <a:spLocks noGrp="1"/>
          </p:cNvSpPr>
          <p:nvPr>
            <p:ph type="ftr" sz="quarter" idx="11"/>
          </p:nvPr>
        </p:nvSpPr>
        <p:spPr/>
        <p:txBody>
          <a:bodyPr/>
          <a:lstStyle>
            <a:lvl1pPr>
              <a:defRPr/>
            </a:lvl1pPr>
          </a:lstStyle>
          <a:p>
            <a:pPr>
              <a:defRPr/>
            </a:pPr>
            <a:endParaRPr lang="pt-BR"/>
          </a:p>
        </p:txBody>
      </p:sp>
      <p:sp>
        <p:nvSpPr>
          <p:cNvPr id="11" name="Espaço Reservado para Número de Slide 6"/>
          <p:cNvSpPr>
            <a:spLocks noGrp="1"/>
          </p:cNvSpPr>
          <p:nvPr>
            <p:ph type="sldNum" sz="quarter" idx="12"/>
          </p:nvPr>
        </p:nvSpPr>
        <p:spPr>
          <a:xfrm>
            <a:off x="8077200" y="6356350"/>
            <a:ext cx="609600" cy="365125"/>
          </a:xfrm>
        </p:spPr>
        <p:txBody>
          <a:bodyPr/>
          <a:lstStyle>
            <a:lvl1pPr>
              <a:defRPr/>
            </a:lvl1pPr>
          </a:lstStyle>
          <a:p>
            <a:pPr>
              <a:defRPr/>
            </a:pPr>
            <a:fld id="{DDEFB18F-A095-4C88-BEEE-2335B01D2DC6}"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a liv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Espaço Reservado para Títu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pt-BR" smtClean="0"/>
              <a:t>Clique para editar o estilo do título mestre</a:t>
            </a:r>
            <a:endParaRPr lang="en-US" smtClean="0"/>
          </a:p>
        </p:txBody>
      </p:sp>
      <p:sp>
        <p:nvSpPr>
          <p:cNvPr id="1029" name="Espaço Reservado para Tex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5140AD7F-515C-49AB-AFD4-C3DF8C143A01}" type="datetimeFigureOut">
              <a:rPr lang="pt-BR"/>
              <a:pPr>
                <a:defRPr/>
              </a:pPr>
              <a:t>22/05/2011</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7C5A47A4-A14C-4096-9C87-67A64BFF1E9E}" type="slidenum">
              <a:rPr lang="pt-BR"/>
              <a:pPr>
                <a:defRPr/>
              </a:pPr>
              <a:t>‹nº›</a:t>
            </a:fld>
            <a:endParaRPr lang="pt-BR"/>
          </a:p>
        </p:txBody>
      </p:sp>
      <p:grpSp>
        <p:nvGrpSpPr>
          <p:cNvPr id="1033" name="Grupo 1"/>
          <p:cNvGrpSpPr>
            <a:grpSpLocks/>
          </p:cNvGrpSpPr>
          <p:nvPr/>
        </p:nvGrpSpPr>
        <p:grpSpPr bwMode="auto">
          <a:xfrm>
            <a:off x="-19050" y="203200"/>
            <a:ext cx="9180513" cy="647700"/>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76" r:id="rId1"/>
    <p:sldLayoutId id="2147483875" r:id="rId2"/>
    <p:sldLayoutId id="2147483877" r:id="rId3"/>
    <p:sldLayoutId id="2147483874" r:id="rId4"/>
    <p:sldLayoutId id="2147483873" r:id="rId5"/>
    <p:sldLayoutId id="2147483872" r:id="rId6"/>
    <p:sldLayoutId id="2147483871" r:id="rId7"/>
    <p:sldLayoutId id="2147483870" r:id="rId8"/>
    <p:sldLayoutId id="2147483878" r:id="rId9"/>
    <p:sldLayoutId id="2147483869" r:id="rId10"/>
    <p:sldLayoutId id="2147483868"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upload.wikimedia.org/wikipedia/commons/9/9d/Bahia_Municip_Canudos.sv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brasilescola.com/historiab/movimento-operario-brasileiro.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142852"/>
            <a:ext cx="8572560" cy="1214446"/>
          </a:xfrm>
        </p:spPr>
        <p:txBody>
          <a:bodyPr>
            <a:noAutofit/>
          </a:bodyPr>
          <a:lstStyle/>
          <a:p>
            <a:pPr algn="ctr" fontAlgn="auto">
              <a:spcAft>
                <a:spcPts val="0"/>
              </a:spcAft>
              <a:defRPr/>
            </a:pPr>
            <a:r>
              <a:rPr lang="pt-BR"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AULA: </a:t>
            </a:r>
            <a:r>
              <a:rPr lang="pt-BR" sz="36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 </a:t>
            </a:r>
            <a:r>
              <a:rPr lang="pt-BR" sz="36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REPÚBLICA VELHA(</a:t>
            </a:r>
            <a:r>
              <a:rPr lang="pt-BR"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1889-1930 </a:t>
            </a:r>
            <a:r>
              <a:rPr lang="pt-BR" sz="36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pt-BR" sz="36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pt-BR" sz="36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pt-BR"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PROFESSOR:  </a:t>
            </a:r>
            <a:r>
              <a:rPr lang="pt-BR" sz="36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TALES AUGUSTO</a:t>
            </a:r>
            <a:endParaRPr lang="pt-BR" sz="36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8" name="Picture 4" descr="Bandeira do Império. (1822 a 18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42" y="1988840"/>
            <a:ext cx="4536504" cy="31881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atutando.com/wp-content/uploads/2008/11/bandeira-da-primeira-rep%C3%BAbl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942" y="1988840"/>
            <a:ext cx="4536504" cy="3188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ndeira brasil_Marketing_Educac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14" y="1700808"/>
            <a:ext cx="8640960"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77283"/>
            <a:ext cx="2664944" cy="4293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o explicativo retangular 3"/>
          <p:cNvSpPr/>
          <p:nvPr/>
        </p:nvSpPr>
        <p:spPr>
          <a:xfrm>
            <a:off x="3203848" y="1268760"/>
            <a:ext cx="4320480" cy="2736304"/>
          </a:xfrm>
          <a:prstGeom prst="wedgeRectCallout">
            <a:avLst>
              <a:gd name="adj1" fmla="val -70743"/>
              <a:gd name="adj2" fmla="val 45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t>VERSÃO TALES AUGUSTO DE OLIVEIRA, OK?</a:t>
            </a:r>
            <a:endParaRPr lang="pt-BR" sz="2800" b="1"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randombar(horizont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randombar(horizontal)">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randombar(horizontal)">
                                      <p:cBhvr>
                                        <p:cTn id="23" dur="500"/>
                                        <p:tgtEl>
                                          <p:spTgt spid="10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randombar(horizontal)">
                                      <p:cBhvr>
                                        <p:cTn id="28" dur="500"/>
                                        <p:tgtEl>
                                          <p:spTgt spid="103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5760640"/>
          </a:xfrm>
        </p:spPr>
        <p:txBody>
          <a:bodyPr/>
          <a:lstStyle/>
          <a:p>
            <a:pPr algn="ctr"/>
            <a:r>
              <a:rPr lang="pt-BR" sz="6000" dirty="0" smtClean="0"/>
              <a:t>DEPOIS DOS MILITARES...</a:t>
            </a:r>
            <a:br>
              <a:rPr lang="pt-BR" sz="6000" dirty="0" smtClean="0"/>
            </a:br>
            <a:r>
              <a:rPr lang="pt-BR" sz="6000" dirty="0" smtClean="0"/>
              <a:t/>
            </a:r>
            <a:br>
              <a:rPr lang="pt-BR" sz="6000" dirty="0" smtClean="0"/>
            </a:br>
            <a:r>
              <a:rPr lang="pt-BR" sz="6000" dirty="0" smtClean="0"/>
              <a:t>AS</a:t>
            </a:r>
            <a:br>
              <a:rPr lang="pt-BR" sz="6000" dirty="0" smtClean="0"/>
            </a:br>
            <a:r>
              <a:rPr lang="pt-BR" sz="6000" dirty="0" smtClean="0"/>
              <a:t/>
            </a:r>
            <a:br>
              <a:rPr lang="pt-BR" sz="6000" dirty="0" smtClean="0"/>
            </a:br>
            <a:r>
              <a:rPr lang="pt-BR" sz="6000" dirty="0" smtClean="0"/>
              <a:t>OLIGARQUIAS (1894-1930)...</a:t>
            </a:r>
            <a:endParaRPr lang="pt-BR" sz="6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7325" y="814388"/>
            <a:ext cx="6227763"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52546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712968" cy="720080"/>
          </a:xfrm>
        </p:spPr>
        <p:txBody>
          <a:bodyPr/>
          <a:lstStyle/>
          <a:p>
            <a:r>
              <a:rPr lang="pt-BR" sz="4000" dirty="0" smtClean="0"/>
              <a:t>Mas como garantir a vitória nas eleições?</a:t>
            </a:r>
            <a:endParaRPr lang="pt-BR" sz="4000" dirty="0"/>
          </a:p>
        </p:txBody>
      </p:sp>
      <p:sp>
        <p:nvSpPr>
          <p:cNvPr id="3" name="Espaço Reservado para Conteúdo 2"/>
          <p:cNvSpPr>
            <a:spLocks noGrp="1"/>
          </p:cNvSpPr>
          <p:nvPr>
            <p:ph idx="1"/>
          </p:nvPr>
        </p:nvSpPr>
        <p:spPr>
          <a:xfrm>
            <a:off x="457200" y="1124744"/>
            <a:ext cx="8229600" cy="5199857"/>
          </a:xfrm>
        </p:spPr>
        <p:txBody>
          <a:bodyPr/>
          <a:lstStyle/>
          <a:p>
            <a:pPr marL="0" indent="0">
              <a:buNone/>
            </a:pPr>
            <a:r>
              <a:rPr lang="pt-BR" dirty="0" smtClean="0"/>
              <a:t>É fácil responder, veja aí...</a:t>
            </a:r>
          </a:p>
          <a:p>
            <a:pPr eaLnBrk="1" hangingPunct="1"/>
            <a:r>
              <a:rPr lang="pt-BR" i="1" u="sng" dirty="0"/>
              <a:t>Fraudes eleitorais ou manipulação de resultados:</a:t>
            </a:r>
          </a:p>
          <a:p>
            <a:pPr lvl="1" eaLnBrk="1" hangingPunct="1"/>
            <a:r>
              <a:rPr lang="pt-BR" b="1" dirty="0"/>
              <a:t>Clientelismo </a:t>
            </a:r>
            <a:r>
              <a:rPr lang="pt-BR" dirty="0"/>
              <a:t>– voto em troca de pequenos favores ou “presentes”.</a:t>
            </a:r>
          </a:p>
          <a:p>
            <a:pPr lvl="1" eaLnBrk="1" hangingPunct="1"/>
            <a:r>
              <a:rPr lang="pt-BR" b="1" dirty="0"/>
              <a:t>Voto de Cabresto</a:t>
            </a:r>
            <a:r>
              <a:rPr lang="pt-BR" dirty="0"/>
              <a:t> – voto a partir de intimidações pessoais.</a:t>
            </a:r>
          </a:p>
          <a:p>
            <a:pPr lvl="1" eaLnBrk="1" hangingPunct="1"/>
            <a:r>
              <a:rPr lang="pt-BR" dirty="0"/>
              <a:t>Manipulação de dados com votos repetidos e/ou “criação” de eleitores fantasmas.</a:t>
            </a:r>
          </a:p>
          <a:p>
            <a:pPr lvl="1" eaLnBrk="1" hangingPunct="1"/>
            <a:r>
              <a:rPr lang="pt-BR" b="1" dirty="0"/>
              <a:t>“Degola”</a:t>
            </a:r>
            <a:r>
              <a:rPr lang="pt-BR" dirty="0"/>
              <a:t> política em caso de vitória de opositores: não reconhecimento e titulação da vitória por parte da Comissão Verificadora de Poderes.</a:t>
            </a:r>
          </a:p>
          <a:p>
            <a:pPr marL="0" indent="0">
              <a:buNone/>
            </a:pPr>
            <a:endParaRPr lang="pt-B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84784"/>
            <a:ext cx="3810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16832"/>
            <a:ext cx="30480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700808"/>
            <a:ext cx="540060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1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147"/>
                                        </p:tgtEl>
                                        <p:attrNameLst>
                                          <p:attrName>style.visibility</p:attrName>
                                        </p:attrNameLst>
                                      </p:cBhvr>
                                      <p:to>
                                        <p:strVal val="visible"/>
                                      </p:to>
                                    </p:set>
                                    <p:anim calcmode="lin" valueType="num">
                                      <p:cBhvr additive="base">
                                        <p:cTn id="36" dur="500" fill="hold"/>
                                        <p:tgtEl>
                                          <p:spTgt spid="6147"/>
                                        </p:tgtEl>
                                        <p:attrNameLst>
                                          <p:attrName>ppt_x</p:attrName>
                                        </p:attrNameLst>
                                      </p:cBhvr>
                                      <p:tavLst>
                                        <p:tav tm="0">
                                          <p:val>
                                            <p:strVal val="#ppt_x"/>
                                          </p:val>
                                        </p:tav>
                                        <p:tav tm="100000">
                                          <p:val>
                                            <p:strVal val="#ppt_x"/>
                                          </p:val>
                                        </p:tav>
                                      </p:tavLst>
                                    </p:anim>
                                    <p:anim calcmode="lin" valueType="num">
                                      <p:cBhvr additive="base">
                                        <p:cTn id="37"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148"/>
                                        </p:tgtEl>
                                        <p:attrNameLst>
                                          <p:attrName>style.visibility</p:attrName>
                                        </p:attrNameLst>
                                      </p:cBhvr>
                                      <p:to>
                                        <p:strVal val="visible"/>
                                      </p:to>
                                    </p:set>
                                    <p:anim calcmode="lin" valueType="num">
                                      <p:cBhvr additive="base">
                                        <p:cTn id="42" dur="500" fill="hold"/>
                                        <p:tgtEl>
                                          <p:spTgt spid="6148"/>
                                        </p:tgtEl>
                                        <p:attrNameLst>
                                          <p:attrName>ppt_x</p:attrName>
                                        </p:attrNameLst>
                                      </p:cBhvr>
                                      <p:tavLst>
                                        <p:tav tm="0">
                                          <p:val>
                                            <p:strVal val="#ppt_x"/>
                                          </p:val>
                                        </p:tav>
                                        <p:tav tm="100000">
                                          <p:val>
                                            <p:strVal val="#ppt_x"/>
                                          </p:val>
                                        </p:tav>
                                      </p:tavLst>
                                    </p:anim>
                                    <p:anim calcmode="lin" valueType="num">
                                      <p:cBhvr additive="base">
                                        <p:cTn id="43"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6149"/>
                                        </p:tgtEl>
                                        <p:attrNameLst>
                                          <p:attrName>style.visibility</p:attrName>
                                        </p:attrNameLst>
                                      </p:cBhvr>
                                      <p:to>
                                        <p:strVal val="visible"/>
                                      </p:to>
                                    </p:set>
                                    <p:animEffect transition="in" filter="randombar(horizontal)">
                                      <p:cBhvr>
                                        <p:cTn id="48"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831173"/>
          </a:xfrm>
        </p:spPr>
        <p:txBody>
          <a:bodyPr/>
          <a:lstStyle/>
          <a:p>
            <a:pPr algn="ctr"/>
            <a:r>
              <a:rPr lang="pt-BR" dirty="0" smtClean="0"/>
              <a:t>A economia na República Velha</a:t>
            </a:r>
            <a:endParaRPr lang="pt-BR" dirty="0"/>
          </a:p>
        </p:txBody>
      </p:sp>
      <p:sp>
        <p:nvSpPr>
          <p:cNvPr id="3" name="Espaço Reservado para Conteúdo 2"/>
          <p:cNvSpPr>
            <a:spLocks noGrp="1"/>
          </p:cNvSpPr>
          <p:nvPr>
            <p:ph idx="1"/>
          </p:nvPr>
        </p:nvSpPr>
        <p:spPr>
          <a:xfrm>
            <a:off x="457200" y="1268760"/>
            <a:ext cx="8229600" cy="5256583"/>
          </a:xfrm>
        </p:spPr>
        <p:txBody>
          <a:bodyPr/>
          <a:lstStyle/>
          <a:p>
            <a:pPr algn="just"/>
            <a:r>
              <a:rPr lang="pt-BR" b="1" dirty="0"/>
              <a:t>Café:</a:t>
            </a:r>
            <a:r>
              <a:rPr lang="pt-BR" dirty="0"/>
              <a:t> principal produto (</a:t>
            </a:r>
            <a:r>
              <a:rPr lang="pt-BR" dirty="0" err="1"/>
              <a:t>agroexportação</a:t>
            </a:r>
            <a:r>
              <a:rPr lang="pt-BR" dirty="0" smtClean="0"/>
              <a:t>), fizeram de tudo para ele (São Paulo né, pensou que era o café </a:t>
            </a:r>
            <a:r>
              <a:rPr lang="pt-BR" dirty="0" err="1" smtClean="0"/>
              <a:t>heim</a:t>
            </a:r>
            <a:r>
              <a:rPr lang="pt-BR" dirty="0" smtClean="0"/>
              <a:t>? </a:t>
            </a:r>
            <a:r>
              <a:rPr lang="pt-BR" dirty="0" err="1" smtClean="0"/>
              <a:t>kkkk</a:t>
            </a:r>
            <a:r>
              <a:rPr lang="pt-BR" dirty="0" smtClean="0"/>
              <a:t>) mantivesse sempre seu valor alto por isso o Convênio de Taubaté e empréstimos, quem pagava a conta no final era o...povo! E o lucro ia para Sampa;</a:t>
            </a:r>
          </a:p>
          <a:p>
            <a:pPr algn="just"/>
            <a:r>
              <a:rPr lang="pt-BR" dirty="0" smtClean="0"/>
              <a:t>Outros produtos também se destacaram como o algodão, a borracha, o açúcar, o couro, o mate (chá, mesmo sabendo que a violência era cruel);</a:t>
            </a:r>
          </a:p>
          <a:p>
            <a:pPr algn="just"/>
            <a:r>
              <a:rPr lang="pt-BR" dirty="0" smtClean="0"/>
              <a:t>A industrialização era incipiente nessa época, estávamos a anos-luz da Europa e dos </a:t>
            </a:r>
            <a:r>
              <a:rPr lang="pt-BR" dirty="0" err="1" smtClean="0"/>
              <a:t>States</a:t>
            </a:r>
            <a:r>
              <a:rPr lang="pt-BR" dirty="0" smtClean="0"/>
              <a:t>; </a:t>
            </a:r>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08920"/>
            <a:ext cx="187220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 explicativo retangular 3"/>
          <p:cNvSpPr/>
          <p:nvPr/>
        </p:nvSpPr>
        <p:spPr>
          <a:xfrm>
            <a:off x="2771800" y="620688"/>
            <a:ext cx="4824536" cy="2808312"/>
          </a:xfrm>
          <a:prstGeom prst="wedgeRectCallout">
            <a:avLst>
              <a:gd name="adj1" fmla="val -56607"/>
              <a:gd name="adj2" fmla="val 97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Poucos me conhecem, sou Delmiro </a:t>
            </a:r>
            <a:r>
              <a:rPr lang="pt-BR" b="1" dirty="0" err="1" smtClean="0"/>
              <a:t>Gouvéia</a:t>
            </a:r>
            <a:r>
              <a:rPr lang="pt-BR" b="1" dirty="0" smtClean="0"/>
              <a:t>, um empreendedor do nordeste brasileiro!</a:t>
            </a:r>
          </a:p>
          <a:p>
            <a:pPr algn="ctr"/>
            <a:r>
              <a:rPr lang="pt-BR" b="1" dirty="0" smtClean="0"/>
              <a:t>Comparam-me com Mauá!</a:t>
            </a:r>
          </a:p>
          <a:p>
            <a:pPr algn="ctr"/>
            <a:r>
              <a:rPr lang="pt-BR" b="1" dirty="0" smtClean="0"/>
              <a:t>Mas numa boa, vá na página 167 do nosso livro didático e verás quem fui e o que fiz!</a:t>
            </a:r>
          </a:p>
          <a:p>
            <a:pPr algn="ctr"/>
            <a:r>
              <a:rPr lang="pt-BR" b="1" dirty="0" smtClean="0"/>
              <a:t>É uma pena não “fazermos” mais empreendedores como antigamente!</a:t>
            </a:r>
            <a:endParaRPr lang="pt-BR"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84784"/>
            <a:ext cx="5904656" cy="324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163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randombar(horizontal)">
                                      <p:cBhvr>
                                        <p:cTn id="31" dur="500"/>
                                        <p:tgtEl>
                                          <p:spTgt spid="512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5123"/>
                                        </p:tgtEl>
                                        <p:attrNameLst>
                                          <p:attrName>style.visibility</p:attrName>
                                        </p:attrNameLst>
                                      </p:cBhvr>
                                      <p:to>
                                        <p:strVal val="visible"/>
                                      </p:to>
                                    </p:set>
                                    <p:animEffect transition="in" filter="randombar(horizontal)">
                                      <p:cBhvr>
                                        <p:cTn id="4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92088"/>
          </a:xfrm>
        </p:spPr>
        <p:txBody>
          <a:bodyPr/>
          <a:lstStyle/>
          <a:p>
            <a:pPr algn="ctr"/>
            <a:r>
              <a:rPr lang="pt-BR" dirty="0" smtClean="0"/>
              <a:t>E o imigrante na RV...?</a:t>
            </a:r>
            <a:endParaRPr lang="pt-BR" dirty="0"/>
          </a:p>
        </p:txBody>
      </p:sp>
      <p:sp>
        <p:nvSpPr>
          <p:cNvPr id="3" name="Espaço Reservado para Conteúdo 2"/>
          <p:cNvSpPr>
            <a:spLocks noGrp="1"/>
          </p:cNvSpPr>
          <p:nvPr>
            <p:ph idx="1"/>
          </p:nvPr>
        </p:nvSpPr>
        <p:spPr>
          <a:xfrm>
            <a:off x="251520" y="908720"/>
            <a:ext cx="8784976" cy="5415881"/>
          </a:xfrm>
        </p:spPr>
        <p:txBody>
          <a:bodyPr/>
          <a:lstStyle/>
          <a:p>
            <a:pPr marL="0" indent="0" algn="just">
              <a:buNone/>
            </a:pPr>
            <a:r>
              <a:rPr lang="pt-BR" sz="2200" dirty="0"/>
              <a:t>Nas primeiras décadas da republica velha, a força operaria brasileira refletia o que acontecia na Europa. O imigrante europeu divulgava as ideias de organização e num primeiro momento, liderou as lutas dos trabalhadores. Esse movimento foi mais intenso em SP e nos estados do sul, que concentraram o grosso da </a:t>
            </a:r>
            <a:r>
              <a:rPr lang="pt-BR" sz="2200" dirty="0" smtClean="0"/>
              <a:t>imigração </a:t>
            </a:r>
            <a:r>
              <a:rPr lang="pt-BR" sz="2200" dirty="0"/>
              <a:t>e da industrialização.</a:t>
            </a:r>
            <a:br>
              <a:rPr lang="pt-BR" sz="2200" dirty="0"/>
            </a:br>
            <a:r>
              <a:rPr lang="pt-BR" sz="2200" dirty="0"/>
              <a:t>A esmagadora maioria dos </a:t>
            </a:r>
            <a:r>
              <a:rPr lang="pt-BR" sz="2200" dirty="0" smtClean="0"/>
              <a:t>operários </a:t>
            </a:r>
            <a:r>
              <a:rPr lang="pt-BR" sz="2200" dirty="0"/>
              <a:t>era composta de imigrantes, principalmente italianos. Foram raros os trabalhadores negros que ingressaram nas industrias paulistas nesta </a:t>
            </a:r>
            <a:r>
              <a:rPr lang="pt-BR" sz="2200" dirty="0" err="1"/>
              <a:t>epoca</a:t>
            </a:r>
            <a:r>
              <a:rPr lang="pt-BR" sz="2200" dirty="0"/>
              <a:t>; a concorrência com os imigrantes era tremenda e os negros sofriam forte discriminação, inclusive dos próprios operários imigrantes pobres.</a:t>
            </a:r>
            <a:br>
              <a:rPr lang="pt-BR" sz="2200" dirty="0"/>
            </a:br>
            <a:r>
              <a:rPr lang="pt-BR" sz="2200" dirty="0"/>
              <a:t>Em São Paulo e Rio de Janeiro era mais forte o movimento sindical, que era fundamentado em um </a:t>
            </a:r>
            <a:r>
              <a:rPr lang="pt-BR" sz="2200" dirty="0" err="1"/>
              <a:t>anarcossindicalismo</a:t>
            </a:r>
            <a:r>
              <a:rPr lang="pt-BR" sz="2200" dirty="0"/>
              <a:t>, muito influenciada pelos imigrantes italianos e espanhóis anarquistas. As conquistas foram muito </a:t>
            </a:r>
            <a:r>
              <a:rPr lang="pt-BR" sz="2200" dirty="0" smtClean="0"/>
              <a:t>poucas. O </a:t>
            </a:r>
            <a:r>
              <a:rPr lang="pt-BR" sz="2200" dirty="0"/>
              <a:t>quadro mudou um pouco mais entre 1917 e 1920 quando explodiram as grandes greves, resultantes do aumento do custo de vida. A greve geral de 1917 em SP mobilizou boa parte dos trabalhadores e ficou gravada na memoria coletiva da cidade.</a:t>
            </a:r>
            <a:endParaRPr lang="pt-BR" sz="2200" dirty="0"/>
          </a:p>
        </p:txBody>
      </p:sp>
    </p:spTree>
    <p:extLst>
      <p:ext uri="{BB962C8B-B14F-4D97-AF65-F5344CB8AC3E}">
        <p14:creationId xmlns:p14="http://schemas.microsoft.com/office/powerpoint/2010/main" val="29121642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496944" cy="1152128"/>
          </a:xfrm>
        </p:spPr>
        <p:txBody>
          <a:bodyPr/>
          <a:lstStyle/>
          <a:p>
            <a:pPr algn="ctr"/>
            <a:r>
              <a:rPr lang="pt-BR" sz="3000" dirty="0" smtClean="0"/>
              <a:t>A organização do Estado, dos estados e dos municípios...</a:t>
            </a:r>
            <a:br>
              <a:rPr lang="pt-BR" sz="3000" dirty="0" smtClean="0"/>
            </a:br>
            <a:r>
              <a:rPr lang="pt-BR" sz="3000" dirty="0" smtClean="0"/>
              <a:t>Quem mandava em quê e os “esquemas”! </a:t>
            </a:r>
            <a:endParaRPr lang="pt-BR" sz="3000" dirty="0"/>
          </a:p>
        </p:txBody>
      </p:sp>
      <p:sp>
        <p:nvSpPr>
          <p:cNvPr id="3" name="Espaço Reservado para Conteúdo 2"/>
          <p:cNvSpPr>
            <a:spLocks noGrp="1"/>
          </p:cNvSpPr>
          <p:nvPr>
            <p:ph idx="1"/>
          </p:nvPr>
        </p:nvSpPr>
        <p:spPr>
          <a:xfrm>
            <a:off x="251520" y="1556792"/>
            <a:ext cx="8568952" cy="4968551"/>
          </a:xfrm>
        </p:spPr>
        <p:txBody>
          <a:bodyPr/>
          <a:lstStyle/>
          <a:p>
            <a:pPr marL="0" indent="0" algn="just">
              <a:lnSpc>
                <a:spcPct val="80000"/>
              </a:lnSpc>
              <a:buNone/>
            </a:pPr>
            <a:r>
              <a:rPr lang="pt-BR" sz="2000" b="1" i="1" u="sng" dirty="0"/>
              <a:t>Política do Café-com-Leite:</a:t>
            </a:r>
            <a:r>
              <a:rPr lang="pt-BR" sz="2000" dirty="0"/>
              <a:t> </a:t>
            </a:r>
          </a:p>
          <a:p>
            <a:pPr marL="393700" lvl="1" indent="0" algn="just">
              <a:lnSpc>
                <a:spcPct val="80000"/>
              </a:lnSpc>
              <a:buNone/>
            </a:pPr>
            <a:r>
              <a:rPr lang="pt-BR" sz="2000" dirty="0" smtClean="0"/>
              <a:t>- Oligarquias </a:t>
            </a:r>
            <a:r>
              <a:rPr lang="pt-BR" sz="2000" dirty="0"/>
              <a:t>de SP e MG (as duas mais poderosas do país) alternavam-se na presidência da República.</a:t>
            </a:r>
          </a:p>
          <a:p>
            <a:pPr marL="393700" lvl="1" indent="0" algn="just">
              <a:lnSpc>
                <a:spcPct val="80000"/>
              </a:lnSpc>
              <a:buNone/>
            </a:pPr>
            <a:endParaRPr lang="pt-BR" sz="2000" dirty="0"/>
          </a:p>
          <a:p>
            <a:pPr marL="393700" lvl="1" indent="0" algn="just">
              <a:lnSpc>
                <a:spcPct val="80000"/>
              </a:lnSpc>
              <a:buNone/>
            </a:pPr>
            <a:r>
              <a:rPr lang="pt-BR" sz="2000" dirty="0" smtClean="0"/>
              <a:t>- Oligarquias </a:t>
            </a:r>
            <a:r>
              <a:rPr lang="pt-BR" sz="2000" dirty="0"/>
              <a:t>menos expressivas apoiavam o acordo em troca de cargos ou ministérios, como por exemplo o RS, BA, RJ, entre outros. </a:t>
            </a:r>
            <a:endParaRPr lang="pt-BR" sz="2000" dirty="0" smtClean="0"/>
          </a:p>
          <a:p>
            <a:pPr marL="0" indent="0" algn="just" eaLnBrk="1" hangingPunct="1">
              <a:lnSpc>
                <a:spcPct val="90000"/>
              </a:lnSpc>
              <a:buNone/>
            </a:pPr>
            <a:r>
              <a:rPr lang="pt-BR" sz="2000" b="1" dirty="0"/>
              <a:t>Política dos Governadores:</a:t>
            </a:r>
            <a:r>
              <a:rPr lang="pt-BR" sz="2000" dirty="0"/>
              <a:t> acordo firmado entre o presidente (a partir do governo de </a:t>
            </a:r>
            <a:r>
              <a:rPr lang="pt-BR" sz="2000" b="1" dirty="0"/>
              <a:t>Campos Sales</a:t>
            </a:r>
            <a:r>
              <a:rPr lang="pt-BR" sz="2000" dirty="0"/>
              <a:t> 1898 – 1902) e os governadores estaduais que previa o apoio mútuo e a não interferência de ambos em seus governos. Assim, o presidente conseguia os votos dos estados para a continuidade de seus projetos e em troca, não interferia em disputas de poder local das oligarquias. </a:t>
            </a:r>
          </a:p>
          <a:p>
            <a:pPr marL="0" indent="0" algn="just" eaLnBrk="1" hangingPunct="1">
              <a:lnSpc>
                <a:spcPct val="90000"/>
              </a:lnSpc>
              <a:buNone/>
            </a:pPr>
            <a:r>
              <a:rPr lang="pt-BR" sz="2000" b="1" dirty="0"/>
              <a:t>Coronelismo:</a:t>
            </a:r>
            <a:r>
              <a:rPr lang="pt-BR" sz="2000" dirty="0"/>
              <a:t> poder local dos coronéis. Coronel era o nome pelo qual os latifundiários eram conhecidos. Usavam seu prestígio pessoal para arregimentar votos em troca dos quais obtinham financiamentos do governo ou obras </a:t>
            </a:r>
            <a:r>
              <a:rPr lang="pt-BR" sz="2000" dirty="0" err="1"/>
              <a:t>infra-estruturais</a:t>
            </a:r>
            <a:r>
              <a:rPr lang="pt-BR" sz="2000" dirty="0"/>
              <a:t> como barganha política. Quanto maior o </a:t>
            </a:r>
            <a:r>
              <a:rPr lang="pt-BR" sz="2000" b="1" dirty="0"/>
              <a:t>“curral eleitoral”</a:t>
            </a:r>
            <a:r>
              <a:rPr lang="pt-BR" sz="2000" dirty="0"/>
              <a:t> (número de eleitores que o coronel podia controlar) do coronel, maior o seu poder</a:t>
            </a:r>
          </a:p>
          <a:p>
            <a:pPr marL="0" indent="0" algn="just">
              <a:buNone/>
            </a:pPr>
            <a:endParaRPr lang="pt-BR" sz="20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3" y="2564904"/>
            <a:ext cx="2453469" cy="4077072"/>
          </a:xfrm>
          <a:prstGeom prst="rect">
            <a:avLst/>
          </a:prstGeom>
        </p:spPr>
      </p:pic>
      <p:sp>
        <p:nvSpPr>
          <p:cNvPr id="5" name="Texto explicativo retangular 4"/>
          <p:cNvSpPr/>
          <p:nvPr/>
        </p:nvSpPr>
        <p:spPr>
          <a:xfrm>
            <a:off x="179512" y="204716"/>
            <a:ext cx="6696744" cy="2864244"/>
          </a:xfrm>
          <a:prstGeom prst="wedgeRectCallout">
            <a:avLst>
              <a:gd name="adj1" fmla="val 56445"/>
              <a:gd name="adj2" fmla="val 69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“Também </a:t>
            </a:r>
            <a:r>
              <a:rPr lang="pt-BR" sz="2000" b="1" dirty="0"/>
              <a:t>havia outros quatro estados (Rio Grande do Norte, Rio de Janeiro, Bahia e Pernambuco) com acentuada importância no cenário político na época. Além disso, a autora Cláudia </a:t>
            </a:r>
            <a:r>
              <a:rPr lang="pt-BR" sz="2000" b="1" dirty="0" err="1"/>
              <a:t>Viscardi</a:t>
            </a:r>
            <a:r>
              <a:rPr lang="pt-BR" sz="2000" b="1" dirty="0"/>
              <a:t> ressalta que o nome mais apropriado seria “política do café-com-café”, já que nesse período a influência de Minas também era derivada da cafeicultura e não da força econômica do gado de leite</a:t>
            </a:r>
            <a:r>
              <a:rPr lang="pt-BR" sz="2000" b="1" dirty="0" smtClean="0"/>
              <a:t>.”</a:t>
            </a:r>
          </a:p>
          <a:p>
            <a:pPr algn="ctr"/>
            <a:r>
              <a:rPr lang="pt-BR" sz="2000" b="1" dirty="0" smtClean="0"/>
              <a:t>Só estou repassando uma análise verdadeira!</a:t>
            </a:r>
            <a:endParaRPr lang="pt-BR" sz="2000" b="1" dirty="0"/>
          </a:p>
        </p:txBody>
      </p:sp>
    </p:spTree>
    <p:extLst>
      <p:ext uri="{BB962C8B-B14F-4D97-AF65-F5344CB8AC3E}">
        <p14:creationId xmlns:p14="http://schemas.microsoft.com/office/powerpoint/2010/main" val="171091845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332656"/>
            <a:ext cx="8712968" cy="1224136"/>
          </a:xfrm>
        </p:spPr>
        <p:txBody>
          <a:bodyPr/>
          <a:lstStyle/>
          <a:p>
            <a:pPr algn="ctr"/>
            <a:r>
              <a:rPr lang="pt-BR" dirty="0" smtClean="0"/>
              <a:t>Vamos ver um “</a:t>
            </a:r>
            <a:r>
              <a:rPr lang="pt-BR" dirty="0" err="1" smtClean="0"/>
              <a:t>pouquim</a:t>
            </a:r>
            <a:r>
              <a:rPr lang="pt-BR" dirty="0" smtClean="0"/>
              <a:t>” dos governos na RV!</a:t>
            </a:r>
            <a:endParaRPr lang="pt-BR" dirty="0"/>
          </a:p>
        </p:txBody>
      </p:sp>
      <p:sp>
        <p:nvSpPr>
          <p:cNvPr id="3" name="Espaço Reservado para Conteúdo 2"/>
          <p:cNvSpPr>
            <a:spLocks noGrp="1"/>
          </p:cNvSpPr>
          <p:nvPr>
            <p:ph idx="1"/>
          </p:nvPr>
        </p:nvSpPr>
        <p:spPr>
          <a:xfrm>
            <a:off x="457200" y="1700808"/>
            <a:ext cx="8229600" cy="4824535"/>
          </a:xfrm>
        </p:spPr>
        <p:txBody>
          <a:bodyPr/>
          <a:lstStyle/>
          <a:p>
            <a:pPr marL="0" indent="0" algn="just">
              <a:buNone/>
            </a:pPr>
            <a:r>
              <a:rPr lang="pt-BR" sz="2000" b="1" u="sng" dirty="0"/>
              <a:t>PRUDENTE DE MORAIS (1894/1898)</a:t>
            </a:r>
          </a:p>
          <a:p>
            <a:pPr marL="0" indent="0" algn="just">
              <a:buNone/>
            </a:pPr>
            <a:r>
              <a:rPr lang="pt-BR" sz="2000" dirty="0"/>
              <a:t>Seu governo foi marcado pela forte oposição dos florianistas. Adotou uma postura de incentivar a expansão industrial, mediante a adoção de taxas alfandegárias que dificultavam a entrada de produtos estrangeiros. Esta política não agradou a oligarquia cafeeira, reclamando incentivos somente para o setor rural</a:t>
            </a:r>
            <a:r>
              <a:rPr lang="pt-BR" sz="2000" dirty="0" smtClean="0"/>
              <a:t>.</a:t>
            </a:r>
          </a:p>
          <a:p>
            <a:pPr marL="0" indent="0" algn="just">
              <a:buNone/>
            </a:pPr>
            <a:r>
              <a:rPr lang="pt-BR" sz="2000" b="1" u="sng" dirty="0"/>
              <a:t>CAMPOS SALES ( 1898/1902)</a:t>
            </a:r>
          </a:p>
          <a:p>
            <a:pPr marL="0" indent="0" algn="just">
              <a:buNone/>
            </a:pPr>
            <a:r>
              <a:rPr lang="pt-BR" sz="2000" dirty="0"/>
              <a:t>Em seu governo procurou reorientar a política econômica para atender os interesses das oligarquias rurais: café, algodão, borracha, cacau, açúcar e minérios. Adotando o princípio de que o Brasil era um país essencialmente agrícola, o </a:t>
            </a:r>
            <a:r>
              <a:rPr lang="pt-BR" sz="2000" dirty="0" err="1"/>
              <a:t>apóio</a:t>
            </a:r>
            <a:r>
              <a:rPr lang="pt-BR" sz="2000" dirty="0"/>
              <a:t> à expansão industrial foi suspenso.</a:t>
            </a:r>
          </a:p>
          <a:p>
            <a:pPr marL="0" indent="0" algn="just">
              <a:buNone/>
            </a:pPr>
            <a:r>
              <a:rPr lang="pt-BR" sz="2000" dirty="0"/>
              <a:t>Já em seu governo, a inflação e a dívida externa eram problemas sérios. Seu ministro da Fazenda, Joaquim Murtinho, deu início ao chamado saneamento financeiro: política deflacionista visando a valorização da moeda. Além do corte de crédito à expansão da </a:t>
            </a:r>
            <a:r>
              <a:rPr lang="pt-BR" sz="2000" dirty="0" err="1"/>
              <a:t>industria</a:t>
            </a:r>
            <a:r>
              <a:rPr lang="pt-BR" sz="2000" dirty="0"/>
              <a:t>,</a:t>
            </a:r>
          </a:p>
          <a:p>
            <a:pPr marL="0" indent="0" algn="just">
              <a:buNone/>
            </a:pPr>
            <a:endParaRPr lang="pt-BR" sz="2000" dirty="0"/>
          </a:p>
          <a:p>
            <a:pPr marL="0" indent="0" algn="just">
              <a:buNone/>
            </a:pPr>
            <a:endParaRPr lang="pt-BR" sz="2000" dirty="0"/>
          </a:p>
        </p:txBody>
      </p:sp>
    </p:spTree>
    <p:extLst>
      <p:ext uri="{BB962C8B-B14F-4D97-AF65-F5344CB8AC3E}">
        <p14:creationId xmlns:p14="http://schemas.microsoft.com/office/powerpoint/2010/main" val="362370389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88640"/>
            <a:ext cx="8640960" cy="6336703"/>
          </a:xfrm>
        </p:spPr>
        <p:txBody>
          <a:bodyPr/>
          <a:lstStyle/>
          <a:p>
            <a:pPr marL="0" indent="0" algn="just">
              <a:buNone/>
            </a:pPr>
            <a:r>
              <a:rPr lang="pt-BR" sz="2000" b="1" u="sng" dirty="0"/>
              <a:t>RODRIGUES ALVES (1902/1906)</a:t>
            </a:r>
          </a:p>
          <a:p>
            <a:pPr marL="0" indent="0" algn="just">
              <a:buNone/>
            </a:pPr>
            <a:r>
              <a:rPr lang="pt-BR" sz="2000" dirty="0"/>
              <a:t>Período conhecido como "</a:t>
            </a:r>
            <a:r>
              <a:rPr lang="pt-BR" sz="2000" dirty="0" err="1"/>
              <a:t>qüadriênio</a:t>
            </a:r>
            <a:r>
              <a:rPr lang="pt-BR" sz="2000" dirty="0"/>
              <a:t> progressista", marcado pela modernização dos portos, ampliação da rede ferroviária e pela urbanização da cidade do Rio de Janeiro - preocupação de seu prefeito, Pereira Passos</a:t>
            </a:r>
            <a:r>
              <a:rPr lang="pt-BR" sz="2000" dirty="0" smtClean="0"/>
              <a:t>.</a:t>
            </a:r>
          </a:p>
          <a:p>
            <a:pPr marL="0" indent="0" algn="just">
              <a:buNone/>
            </a:pPr>
            <a:r>
              <a:rPr lang="pt-BR" sz="2000" b="1" u="sng" dirty="0"/>
              <a:t>AFONSO PENA ( 1906/1909)</a:t>
            </a:r>
          </a:p>
          <a:p>
            <a:pPr marL="0" indent="0" algn="just">
              <a:buNone/>
            </a:pPr>
            <a:r>
              <a:rPr lang="pt-BR" sz="2000" dirty="0"/>
              <a:t>Implantação do plano para a valorização do café, onde o governo compraria toda a produção de café e armazenando-a, para depois vendê-la. Faleceu em 1909, tendo seu mandato presidencial terminado por Nilo Peçanha, seu vice-presidente.</a:t>
            </a:r>
          </a:p>
          <a:p>
            <a:pPr marL="0" indent="0" algn="just">
              <a:buNone/>
            </a:pPr>
            <a:r>
              <a:rPr lang="pt-BR" sz="2000" b="1" u="sng" dirty="0"/>
              <a:t>NILO PEÇANHA (1909/1910)</a:t>
            </a:r>
          </a:p>
          <a:p>
            <a:pPr marL="0" indent="0" algn="just">
              <a:buNone/>
            </a:pPr>
            <a:r>
              <a:rPr lang="pt-BR" sz="2000" dirty="0"/>
              <a:t>Criação do Serviço de Proteção ao Índio, dirigido pelo marechal Cândido Mariano da Silva Rondon</a:t>
            </a:r>
            <a:r>
              <a:rPr lang="pt-BR" sz="2000" dirty="0" smtClean="0"/>
              <a:t>.</a:t>
            </a:r>
          </a:p>
          <a:p>
            <a:pPr marL="0" indent="0" algn="just">
              <a:buNone/>
            </a:pPr>
            <a:r>
              <a:rPr lang="pt-BR" sz="2000" dirty="0"/>
              <a:t>Seu curto governo foi marcado pela sucessão presidencial. De um lado, representando a máquina oligárquica, estava o candidato Hermes da Fonseca, de outro, como candidato da oposição, estava Rui Barbosa</a:t>
            </a:r>
            <a:r>
              <a:rPr lang="pt-BR" sz="2000" dirty="0" smtClean="0"/>
              <a:t>.</a:t>
            </a:r>
          </a:p>
          <a:p>
            <a:pPr marL="0" indent="0" algn="just">
              <a:buNone/>
            </a:pPr>
            <a:r>
              <a:rPr lang="pt-BR" sz="2000" b="1" u="sng" dirty="0"/>
              <a:t>HERMES DA FONSECA ( 1910/1914)</a:t>
            </a:r>
          </a:p>
          <a:p>
            <a:pPr marL="0" indent="0" algn="just">
              <a:buNone/>
            </a:pPr>
            <a:r>
              <a:rPr lang="pt-BR" sz="2000" dirty="0"/>
              <a:t>Imposição da chamada Política das Salvações: intervenção federal para derrubar oligarquias oposicionistas, substituindo-as por outras que apoiassem a administração</a:t>
            </a:r>
            <a:r>
              <a:rPr lang="pt-BR" sz="2000" dirty="0" smtClean="0"/>
              <a:t>.</a:t>
            </a:r>
            <a:endParaRPr lang="pt-BR" sz="2000" dirty="0"/>
          </a:p>
        </p:txBody>
      </p:sp>
    </p:spTree>
    <p:extLst>
      <p:ext uri="{BB962C8B-B14F-4D97-AF65-F5344CB8AC3E}">
        <p14:creationId xmlns:p14="http://schemas.microsoft.com/office/powerpoint/2010/main" val="30138689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260648"/>
            <a:ext cx="8640960" cy="6192688"/>
          </a:xfrm>
        </p:spPr>
        <p:txBody>
          <a:bodyPr/>
          <a:lstStyle/>
          <a:p>
            <a:pPr marL="0" indent="0" algn="just">
              <a:buNone/>
            </a:pPr>
            <a:r>
              <a:rPr lang="pt-BR" sz="2000" b="1" u="sng" dirty="0"/>
              <a:t>VENCESLAU BRÁS ( 1914/1918)</a:t>
            </a:r>
          </a:p>
          <a:p>
            <a:pPr marL="0" indent="0" algn="just">
              <a:buNone/>
            </a:pPr>
            <a:r>
              <a:rPr lang="pt-BR" sz="2000" dirty="0"/>
              <a:t>Em seu governo ocorre, no sul do país, um movimento social muito semelhante à Guerra de </a:t>
            </a:r>
            <a:r>
              <a:rPr lang="pt-BR" sz="2000" dirty="0" smtClean="0"/>
              <a:t>Canudos. O </a:t>
            </a:r>
            <a:r>
              <a:rPr lang="pt-BR" sz="2000" dirty="0"/>
              <a:t>principal evento, que marcou o quadriênio de Venceslau Brás, foi a Primeira Guerra Mundial (1914/18). A duração da guerra provocou, no Brasil, um surto industrial. Este processo está ligado à política de substituição de importações: já que não se conseguia importar nada, em virtude da guerra, o Brasil passou a produzir. Este impulso à industrialização fez nascer uma burguesia industrial e o operariado</a:t>
            </a:r>
            <a:r>
              <a:rPr lang="pt-BR" sz="2000" dirty="0" smtClean="0"/>
              <a:t>.</a:t>
            </a:r>
          </a:p>
          <a:p>
            <a:pPr marL="0" indent="0" algn="just">
              <a:buNone/>
            </a:pPr>
            <a:r>
              <a:rPr lang="pt-BR" sz="2000" b="1" u="sng" dirty="0"/>
              <a:t>RODRIGUES ALVES/ DELFIM MOREIRA (1918/1919)</a:t>
            </a:r>
          </a:p>
          <a:p>
            <a:pPr marL="0" indent="0" algn="just">
              <a:buNone/>
            </a:pPr>
            <a:r>
              <a:rPr lang="pt-BR" sz="2000" dirty="0"/>
              <a:t>O eleito em 1918 fora Rodrigues Alves que faleceu (gripe espanhola) sem tomar posse. Seu vice-presidente, Delfim Moreira, de acordo com o artigo 42 da Constituição Federal, marcou novas eleições. O vencedor do novo pleito foi Epitácio Pessoa.</a:t>
            </a:r>
          </a:p>
          <a:p>
            <a:pPr marL="0" indent="0" algn="just">
              <a:buNone/>
            </a:pPr>
            <a:r>
              <a:rPr lang="pt-BR" sz="2000" b="1" u="sng" dirty="0"/>
              <a:t>EPITÁCIO PESSOA ( 1919/1922).</a:t>
            </a:r>
          </a:p>
          <a:p>
            <a:pPr marL="0" indent="0" algn="just">
              <a:buNone/>
            </a:pPr>
            <a:r>
              <a:rPr lang="pt-BR" sz="2000" dirty="0" smtClean="0"/>
              <a:t>Governo marcado pelo </a:t>
            </a:r>
            <a:r>
              <a:rPr lang="pt-BR" sz="2000" dirty="0"/>
              <a:t>início de graves crises econômicas e políticas, responsáveis pela chamada Revolução de 1930</a:t>
            </a:r>
            <a:r>
              <a:rPr lang="pt-BR" sz="2000" dirty="0" smtClean="0"/>
              <a:t>. A </a:t>
            </a:r>
            <a:r>
              <a:rPr lang="pt-BR" sz="2000" dirty="0"/>
              <a:t>crise econômica foi deflagrada com o início da queda - gradual e constante - dos preços das matérias primas no mercando internacional, por conta do final da Primeira Guerra Mundial. O setor mais afetado no Brasil foi, como não poderia deixar de ser, o setor exportador do café</a:t>
            </a:r>
            <a:r>
              <a:rPr lang="pt-BR" sz="2000" dirty="0" smtClean="0"/>
              <a:t>.</a:t>
            </a:r>
            <a:endParaRPr lang="pt-BR" sz="2000" dirty="0"/>
          </a:p>
        </p:txBody>
      </p:sp>
    </p:spTree>
    <p:extLst>
      <p:ext uri="{BB962C8B-B14F-4D97-AF65-F5344CB8AC3E}">
        <p14:creationId xmlns:p14="http://schemas.microsoft.com/office/powerpoint/2010/main" val="304917034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88640"/>
            <a:ext cx="8568952" cy="6336704"/>
          </a:xfrm>
        </p:spPr>
        <p:txBody>
          <a:bodyPr/>
          <a:lstStyle/>
          <a:p>
            <a:pPr marL="0" indent="0" algn="just">
              <a:buNone/>
            </a:pPr>
            <a:r>
              <a:rPr lang="pt-BR" sz="2000" dirty="0"/>
              <a:t>No plano militar, Epitácio Pessoa resolveu substituir ministros militares por ministros civis, em pastas ocupadas por membros das Forças Armadas. Para o Ministério da Marinha foi indicado Raul Soares, e para o Ministério da Guerra, </a:t>
            </a:r>
            <a:r>
              <a:rPr lang="pt-BR" sz="2000" dirty="0" err="1"/>
              <a:t>Pandiá</a:t>
            </a:r>
            <a:r>
              <a:rPr lang="pt-BR" sz="2000" dirty="0"/>
              <a:t> Calógeras. A nomeação causou descontentamento militar</a:t>
            </a:r>
            <a:r>
              <a:rPr lang="pt-BR" sz="2000" dirty="0" smtClean="0"/>
              <a:t>.</a:t>
            </a:r>
          </a:p>
          <a:p>
            <a:pPr marL="0" indent="0" algn="just">
              <a:buNone/>
            </a:pPr>
            <a:r>
              <a:rPr lang="pt-BR" sz="2000" b="1" u="sng" dirty="0"/>
              <a:t>ARTUR BERNARDES ( 1922/1926).</a:t>
            </a:r>
          </a:p>
          <a:p>
            <a:pPr marL="0" indent="0" algn="just">
              <a:buNone/>
            </a:pPr>
            <a:r>
              <a:rPr lang="pt-BR" sz="2000" dirty="0"/>
              <a:t>Apesar do episódio das "cartas falsas", Artur Bernardes foi declarado vencedor em março de 1922 . O descontentamento no meio militar foi muito </a:t>
            </a:r>
            <a:r>
              <a:rPr lang="pt-BR" sz="2000" dirty="0" smtClean="0"/>
              <a:t>grande, o Tenentismo foi prova disto (Revolta do </a:t>
            </a:r>
            <a:r>
              <a:rPr lang="pt-BR" sz="2000" dirty="0"/>
              <a:t>forte de </a:t>
            </a:r>
            <a:r>
              <a:rPr lang="pt-BR" sz="2000" dirty="0" smtClean="0"/>
              <a:t>Copacabana e as Colunas Paulista e Prestes).</a:t>
            </a:r>
            <a:endParaRPr lang="pt-BR" sz="2000" dirty="0"/>
          </a:p>
          <a:p>
            <a:pPr marL="0" indent="0" algn="just">
              <a:buNone/>
            </a:pPr>
            <a:r>
              <a:rPr lang="pt-BR" sz="2000" dirty="0" smtClean="0"/>
              <a:t>O </a:t>
            </a:r>
            <a:r>
              <a:rPr lang="pt-BR" sz="2000" dirty="0"/>
              <a:t>governo de Artur Bernardes foi palco da Semana de Arte Moderna, inaugurando o Modernismo no Brasil. A expansão industrial, o crescimento urbano, o desenvolvimento do operariado inspiraram os modernistas.</a:t>
            </a:r>
          </a:p>
          <a:p>
            <a:pPr marL="0" indent="0" algn="just">
              <a:buNone/>
            </a:pPr>
            <a:r>
              <a:rPr lang="pt-BR" sz="2000" b="1" u="sng" dirty="0"/>
              <a:t>WASHINGTON LUÍS ( 1926/1930)</a:t>
            </a:r>
          </a:p>
          <a:p>
            <a:pPr marL="0" indent="0" algn="just">
              <a:buNone/>
            </a:pPr>
            <a:r>
              <a:rPr lang="pt-BR" sz="2000" dirty="0"/>
              <a:t>Governo marcado pela eclosão da Revolução de 1930.</a:t>
            </a:r>
          </a:p>
          <a:p>
            <a:pPr marL="0" indent="0" algn="just">
              <a:buNone/>
            </a:pPr>
            <a:r>
              <a:rPr lang="pt-BR" sz="2000" dirty="0"/>
              <a:t>No ano de 1929, a Bolsa de Valores de Nova Iorque quebrou, causando sérios efeitos para a economia mundial. A economia </a:t>
            </a:r>
            <a:r>
              <a:rPr lang="pt-BR" sz="2000" dirty="0" smtClean="0"/>
              <a:t>norte-americana </a:t>
            </a:r>
            <a:r>
              <a:rPr lang="pt-BR" sz="2000" dirty="0"/>
              <a:t>fica arruinada, com pesadas quedas na produção, além da ampliação do desemprego. A crise econômica nos EUA fizeram-se </a:t>
            </a:r>
            <a:r>
              <a:rPr lang="pt-BR" sz="2000" dirty="0" smtClean="0"/>
              <a:t>sentir </a:t>
            </a:r>
            <a:r>
              <a:rPr lang="pt-BR" sz="2000" dirty="0"/>
              <a:t>em todo o </a:t>
            </a:r>
            <a:r>
              <a:rPr lang="pt-BR" sz="2000" dirty="0" smtClean="0"/>
              <a:t>mundo. E Vargas e os militares (pra variar) deram outro golpe no Brasil! Assim começa a Era Vargas, </a:t>
            </a:r>
            <a:r>
              <a:rPr lang="pt-BR" sz="2000" dirty="0" err="1" smtClean="0"/>
              <a:t>longoooooos</a:t>
            </a:r>
            <a:r>
              <a:rPr lang="pt-BR" sz="2000" dirty="0" smtClean="0"/>
              <a:t> 15 anos!</a:t>
            </a:r>
          </a:p>
          <a:p>
            <a:pPr marL="0" indent="0" algn="just">
              <a:buNone/>
            </a:pPr>
            <a:endParaRPr lang="pt-BR" sz="2000" dirty="0"/>
          </a:p>
        </p:txBody>
      </p:sp>
      <p:pic>
        <p:nvPicPr>
          <p:cNvPr id="7172" name="Picture 4" descr="http://1.bp.blogspot.com/-muL2EUeSgqk/Tacn_u2lZeI/AAAAAAAAALc/10XS62i2zxc/s200/nao_faz_sentido_by_deadklown-d2zb1s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2880320" cy="4608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o explicativo retangular 4"/>
          <p:cNvSpPr/>
          <p:nvPr/>
        </p:nvSpPr>
        <p:spPr>
          <a:xfrm>
            <a:off x="4211960" y="404664"/>
            <a:ext cx="3600400" cy="3456384"/>
          </a:xfrm>
          <a:prstGeom prst="wedgeRectCallout">
            <a:avLst>
              <a:gd name="adj1" fmla="val -75418"/>
              <a:gd name="adj2" fmla="val 49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300" b="1" dirty="0" smtClean="0"/>
              <a:t>“NÃO FAZ SENTIDO” DECORAR TODOS ESSES PRESIDENTES, AINDA BEM QUE TALES ESTA MAIS PREOCUPADO COM O APRENDIZADO QUE COM A DECOREBA!</a:t>
            </a:r>
            <a:endParaRPr lang="pt-BR" sz="2300" b="1" dirty="0"/>
          </a:p>
        </p:txBody>
      </p:sp>
    </p:spTree>
    <p:extLst>
      <p:ext uri="{BB962C8B-B14F-4D97-AF65-F5344CB8AC3E}">
        <p14:creationId xmlns:p14="http://schemas.microsoft.com/office/powerpoint/2010/main" val="22521247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7172"/>
                                        </p:tgtEl>
                                        <p:attrNameLst>
                                          <p:attrName>style.visibility</p:attrName>
                                        </p:attrNameLst>
                                      </p:cBhvr>
                                      <p:to>
                                        <p:strVal val="visible"/>
                                      </p:to>
                                    </p:set>
                                    <p:animEffect transition="in" filter="randombar(horizontal)">
                                      <p:cBhvr>
                                        <p:cTn id="49" dur="500"/>
                                        <p:tgtEl>
                                          <p:spTgt spid="717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horizontal)">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5"/>
            <a:ext cx="8229600" cy="5600350"/>
          </a:xfrm>
        </p:spPr>
        <p:txBody>
          <a:bodyPr/>
          <a:lstStyle/>
          <a:p>
            <a:pPr algn="ctr"/>
            <a:r>
              <a:rPr lang="pt-BR" sz="7200" dirty="0" smtClean="0"/>
              <a:t>E AGORA</a:t>
            </a:r>
            <a:br>
              <a:rPr lang="pt-BR" sz="7200" dirty="0" smtClean="0"/>
            </a:br>
            <a:r>
              <a:rPr lang="pt-BR" sz="7200" dirty="0" smtClean="0"/>
              <a:t>AS</a:t>
            </a:r>
            <a:br>
              <a:rPr lang="pt-BR" sz="7200" dirty="0" smtClean="0"/>
            </a:br>
            <a:r>
              <a:rPr lang="pt-BR" sz="7200" dirty="0" smtClean="0"/>
              <a:t>REVOLTAS</a:t>
            </a:r>
            <a:br>
              <a:rPr lang="pt-BR" sz="7200" dirty="0" smtClean="0"/>
            </a:br>
            <a:r>
              <a:rPr lang="pt-BR" sz="7200" dirty="0" smtClean="0"/>
              <a:t>NA </a:t>
            </a:r>
            <a:br>
              <a:rPr lang="pt-BR" sz="7200" dirty="0" smtClean="0"/>
            </a:br>
            <a:r>
              <a:rPr lang="pt-BR" sz="7200" dirty="0" smtClean="0"/>
              <a:t>REPÚBLICA VELHA!</a:t>
            </a:r>
            <a:endParaRPr lang="pt-BR" sz="7200" dirty="0"/>
          </a:p>
        </p:txBody>
      </p:sp>
    </p:spTree>
    <p:extLst>
      <p:ext uri="{BB962C8B-B14F-4D97-AF65-F5344CB8AC3E}">
        <p14:creationId xmlns:p14="http://schemas.microsoft.com/office/powerpoint/2010/main" val="4217261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260649"/>
            <a:ext cx="8712968" cy="6063952"/>
          </a:xfrm>
        </p:spPr>
        <p:txBody>
          <a:bodyPr/>
          <a:lstStyle/>
          <a:p>
            <a:pPr marL="0" indent="0" algn="just">
              <a:buNone/>
            </a:pPr>
            <a:r>
              <a:rPr lang="pt-BR" sz="2200" b="1" dirty="0" smtClean="0"/>
              <a:t>      “A </a:t>
            </a:r>
            <a:r>
              <a:rPr lang="pt-BR" sz="2200" b="1" dirty="0"/>
              <a:t>Primeira República, em seus 41 anos de existência, não fez jus às promessas da propaganda de promover a ampliação da participação política, o autogoverno do povo. Não unificou os três povos, não os incorporou. Não transformou em cidadãos o jeca doente de Monteiro Lobato e dos higienistas, o áspero sertanejo de Euclides, os beatos de Canudos e do Contestado, o bandido social do cangaço, o anarquista do movimento operário</a:t>
            </a:r>
            <a:r>
              <a:rPr lang="pt-BR" sz="2200" b="1" dirty="0" smtClean="0"/>
              <a:t>.</a:t>
            </a:r>
          </a:p>
          <a:p>
            <a:pPr marL="0" indent="0" algn="just">
              <a:buNone/>
            </a:pPr>
            <a:r>
              <a:rPr lang="pt-BR" sz="2200" b="1" dirty="0" smtClean="0"/>
              <a:t>       A </a:t>
            </a:r>
            <a:r>
              <a:rPr lang="pt-BR" sz="2200" b="1" dirty="0"/>
              <a:t>ausência de povo, eis o pecado original da República. Esse pecado deixou marcas profundas na vida política do país. </a:t>
            </a:r>
            <a:endParaRPr lang="pt-BR" sz="2200" b="1" dirty="0" smtClean="0"/>
          </a:p>
          <a:p>
            <a:pPr marL="0" indent="0" algn="just">
              <a:buNone/>
            </a:pPr>
            <a:r>
              <a:rPr lang="pt-BR" sz="2200" b="1" dirty="0"/>
              <a:t> </a:t>
            </a:r>
            <a:r>
              <a:rPr lang="pt-BR" sz="2200" b="1" dirty="0" smtClean="0"/>
              <a:t>     Quando</a:t>
            </a:r>
            <a:r>
              <a:rPr lang="pt-BR" sz="2200" b="1" dirty="0"/>
              <a:t>, em meio à crise de nossos dias, assistimos ao aumento da descrença nos partidos, no Congresso, nos políticos, de que se trata se não da incapacidade que demonstra até hoje a República de produzir um governo representativo de seus cidadãos</a:t>
            </a:r>
            <a:r>
              <a:rPr lang="pt-BR" sz="2200" b="1" dirty="0" smtClean="0"/>
              <a:t>?”</a:t>
            </a:r>
          </a:p>
          <a:p>
            <a:pPr marL="0" indent="0" algn="just">
              <a:buNone/>
            </a:pPr>
            <a:r>
              <a:rPr lang="pt-BR" sz="2200" b="1" dirty="0"/>
              <a:t/>
            </a:r>
            <a:br>
              <a:rPr lang="pt-BR" sz="2200" b="1" dirty="0"/>
            </a:br>
            <a:r>
              <a:rPr lang="pt-BR" sz="2200" b="1" dirty="0"/>
              <a:t>José Murilo de Carvalho é professor titular da Universidade Federal do Rio de Janeiro e autor de A cidadania no Brasil: o longo caminho (Civilização Brasileira, 2001).</a:t>
            </a:r>
            <a:endParaRPr lang="pt-BR" sz="2200" b="1" dirty="0"/>
          </a:p>
        </p:txBody>
      </p:sp>
    </p:spTree>
    <p:extLst>
      <p:ext uri="{BB962C8B-B14F-4D97-AF65-F5344CB8AC3E}">
        <p14:creationId xmlns:p14="http://schemas.microsoft.com/office/powerpoint/2010/main" val="19170329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260648"/>
            <a:ext cx="8568952" cy="6336704"/>
          </a:xfrm>
        </p:spPr>
        <p:txBody>
          <a:bodyPr/>
          <a:lstStyle/>
          <a:p>
            <a:pPr marL="0" indent="0" algn="just">
              <a:buNone/>
            </a:pPr>
            <a:r>
              <a:rPr lang="pt-BR" sz="2200" dirty="0"/>
              <a:t>Durante muito tempo, a história tradicional fez vista grossa para a opressão e a miséria que vitimava o povo. Quando ficou impossível ocultar a exploração , criaram mentiras sobre o caráter brasileiro. Mentira segundo a qual somos tontos e conformados com a vida subdesenvolvida que levamos. Mas as revoltas político-sociais mostravam claramente que não somos tão pacíficos e cordeiros como a velha história quer mostrar</a:t>
            </a:r>
            <a:r>
              <a:rPr lang="pt-BR" sz="2200" dirty="0" smtClean="0"/>
              <a:t>.</a:t>
            </a:r>
          </a:p>
          <a:p>
            <a:pPr marL="0" indent="0" algn="just">
              <a:buNone/>
            </a:pPr>
            <a:endParaRPr lang="pt-BR" sz="2200" i="1" u="sng" dirty="0" smtClean="0"/>
          </a:p>
          <a:p>
            <a:pPr marL="0" indent="0" algn="just">
              <a:buNone/>
            </a:pPr>
            <a:r>
              <a:rPr lang="pt-BR" sz="2200" i="1" u="sng" dirty="0" smtClean="0"/>
              <a:t>Revoltas Messiânicas - A </a:t>
            </a:r>
            <a:r>
              <a:rPr lang="pt-BR" sz="2200" i="1" u="sng" dirty="0"/>
              <a:t>fé popular e a luta contra a opressão</a:t>
            </a:r>
            <a:endParaRPr lang="pt-BR" sz="2200" dirty="0"/>
          </a:p>
          <a:p>
            <a:pPr marL="0" indent="0" algn="just">
              <a:buNone/>
            </a:pPr>
            <a:r>
              <a:rPr lang="pt-BR" sz="2200" dirty="0"/>
              <a:t> </a:t>
            </a:r>
            <a:r>
              <a:rPr lang="pt-BR" sz="2200" dirty="0" smtClean="0"/>
              <a:t>O </a:t>
            </a:r>
            <a:r>
              <a:rPr lang="pt-BR" sz="2200" dirty="0"/>
              <a:t>termo messianismo é usado para designar os movimentos sociais em que milhares de sertanejos fundaram importantes comunidades comandadas por um líder religioso e a ele era atribuído qualidades como o dom de fazer milagres , realizar curas e profetizar acontecimentos .</a:t>
            </a:r>
          </a:p>
          <a:p>
            <a:pPr marL="0" indent="0" algn="just">
              <a:buNone/>
            </a:pPr>
            <a:r>
              <a:rPr lang="pt-BR" sz="2200" dirty="0"/>
              <a:t>O messianismo desenvolveu-se em áreas rurais pobres que reagiram a miséria.  Seus componentes Básicos eram: a religiosidade do sertanejo e seu sentimento de revolta contra a miséria , a opressão e as injustiças das republicas dos coronéis.</a:t>
            </a:r>
          </a:p>
          <a:p>
            <a:pPr marL="0" indent="0" algn="just">
              <a:buNone/>
            </a:pPr>
            <a:endParaRPr lang="pt-BR" sz="2200" dirty="0"/>
          </a:p>
        </p:txBody>
      </p:sp>
    </p:spTree>
    <p:extLst>
      <p:ext uri="{BB962C8B-B14F-4D97-AF65-F5344CB8AC3E}">
        <p14:creationId xmlns:p14="http://schemas.microsoft.com/office/powerpoint/2010/main" val="22334057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5"/>
            <a:ext cx="8229600" cy="6192689"/>
          </a:xfrm>
        </p:spPr>
        <p:txBody>
          <a:bodyPr/>
          <a:lstStyle/>
          <a:p>
            <a:pPr marL="0" indent="0" algn="just">
              <a:buNone/>
            </a:pPr>
            <a:r>
              <a:rPr lang="pt-BR" sz="2000" b="1" i="1" u="sng" dirty="0"/>
              <a:t>A Revolta de Canudos (1893 - 1897)</a:t>
            </a:r>
            <a:endParaRPr lang="pt-BR" sz="2000" b="1" u="sng" dirty="0"/>
          </a:p>
          <a:p>
            <a:pPr marL="0" indent="0" algn="just">
              <a:buNone/>
            </a:pPr>
            <a:r>
              <a:rPr lang="pt-BR" sz="2000" dirty="0" smtClean="0"/>
              <a:t>No </a:t>
            </a:r>
            <a:r>
              <a:rPr lang="pt-BR" sz="2000" dirty="0"/>
              <a:t>governo de Prudente de Morais eclodiu um grande movimentos de revolta social entre os humildes sertanejos baianos . O líder dos sertanejos era Antônio Vicente Mendes Maciel , mais conhecido como Antônio Conselheiro. Esse homem, senhor de fervorosa religiosidade, foi considerado missionário de Deus pela vasta legião de sertanejos que , desiludidos das autoridades constituídas escutavam suas pregações político - religiosas.</a:t>
            </a:r>
          </a:p>
          <a:p>
            <a:pPr marL="0" indent="0" algn="just">
              <a:buNone/>
            </a:pPr>
            <a:r>
              <a:rPr lang="pt-BR" sz="2000" dirty="0"/>
              <a:t>Não compreendendo certas mudanças surgidas com a republica , Antônio Conselheiro declarava-se , por exemplo , contra o casamento civil e por isso foi identificado como um fanático religioso e monarquista</a:t>
            </a:r>
            <a:r>
              <a:rPr lang="pt-BR" sz="2000" dirty="0" smtClean="0"/>
              <a:t>.</a:t>
            </a:r>
          </a:p>
          <a:p>
            <a:pPr marL="0" indent="0" algn="just">
              <a:buNone/>
            </a:pPr>
            <a:r>
              <a:rPr lang="pt-BR" sz="2000" b="1" dirty="0"/>
              <a:t>A Luta Possível</a:t>
            </a:r>
            <a:endParaRPr lang="pt-BR" sz="2000" dirty="0"/>
          </a:p>
          <a:p>
            <a:pPr marL="0" indent="0" algn="just">
              <a:buNone/>
            </a:pPr>
            <a:r>
              <a:rPr lang="pt-BR" sz="2000" dirty="0" smtClean="0"/>
              <a:t>Muita </a:t>
            </a:r>
            <a:r>
              <a:rPr lang="pt-BR" sz="2000" dirty="0"/>
              <a:t>coisa divulgou-se sobre Antônio Conselheiro e sua gente , diziam que eram loucos , </a:t>
            </a:r>
            <a:r>
              <a:rPr lang="pt-BR" sz="2000" dirty="0" smtClean="0"/>
              <a:t>monarquistas </a:t>
            </a:r>
            <a:r>
              <a:rPr lang="pt-BR" sz="2000" dirty="0"/>
              <a:t>e comunistas . Durante muito tempo esconderam a verdade e o motivo que unia os sertanejos em canudos : a vontade de escapar da fome e da violência do sertão.</a:t>
            </a:r>
          </a:p>
          <a:p>
            <a:pPr marL="0" indent="0" algn="just">
              <a:buNone/>
            </a:pPr>
            <a:r>
              <a:rPr lang="pt-BR" sz="2000" dirty="0" smtClean="0"/>
              <a:t>Conseguindo </a:t>
            </a:r>
            <a:r>
              <a:rPr lang="pt-BR" sz="2000" dirty="0"/>
              <a:t>reunir um grande número de seguidores , Antônio Conselheiro  estabeleceu em canudos, um velho arraial no sertão baiano . Em pouco tempo canudos era uma das cidades mais povoadas da Bahia </a:t>
            </a:r>
            <a:r>
              <a:rPr lang="pt-BR" sz="2000" dirty="0" smtClean="0"/>
              <a:t>.</a:t>
            </a:r>
            <a:endParaRPr lang="pt-BR" sz="2000" dirty="0"/>
          </a:p>
        </p:txBody>
      </p:sp>
    </p:spTree>
    <p:extLst>
      <p:ext uri="{BB962C8B-B14F-4D97-AF65-F5344CB8AC3E}">
        <p14:creationId xmlns:p14="http://schemas.microsoft.com/office/powerpoint/2010/main" val="2554070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188640"/>
            <a:ext cx="8856984" cy="6480719"/>
          </a:xfrm>
        </p:spPr>
        <p:txBody>
          <a:bodyPr/>
          <a:lstStyle/>
          <a:p>
            <a:pPr marL="0" indent="0" algn="just">
              <a:buNone/>
            </a:pPr>
            <a:r>
              <a:rPr lang="pt-BR" sz="1800" dirty="0"/>
              <a:t>Eles viviam num sistema comunitário , em que as colheitas , rebanhos e os frutos eram repartidos entre todos. Ninguém possuía nenhuma propriedade , pois os únicos bens era a roupa, moveis , etc...</a:t>
            </a:r>
          </a:p>
          <a:p>
            <a:pPr marL="0" indent="0" algn="just">
              <a:buNone/>
            </a:pPr>
            <a:r>
              <a:rPr lang="pt-BR" sz="1800" dirty="0" smtClean="0"/>
              <a:t>Com </a:t>
            </a:r>
            <a:r>
              <a:rPr lang="pt-BR" sz="1800" dirty="0"/>
              <a:t>isso fazendeiros começaram a temer o poder de Antônio Conselheiro e exigiram do governo estadual que acabasse com o arraial de Canudos. </a:t>
            </a:r>
            <a:endParaRPr lang="pt-BR" sz="1800" dirty="0" smtClean="0"/>
          </a:p>
          <a:p>
            <a:pPr marL="0" indent="0" algn="just">
              <a:buNone/>
            </a:pPr>
            <a:r>
              <a:rPr lang="pt-BR" sz="1800" dirty="0" smtClean="0"/>
              <a:t>Nisso </a:t>
            </a:r>
            <a:r>
              <a:rPr lang="pt-BR" sz="1800" dirty="0"/>
              <a:t>travou-se  grandes batalhas até que um dia , organizou-se um exército de 7 mil homens , que destruiu Canudos completamente e toda população sertaneja morreu defendendo sua comunidade</a:t>
            </a:r>
            <a:r>
              <a:rPr lang="pt-BR" sz="1800" dirty="0" smtClean="0"/>
              <a:t>.</a:t>
            </a:r>
          </a:p>
          <a:p>
            <a:pPr marL="0" indent="0" algn="just">
              <a:buNone/>
            </a:pPr>
            <a:endParaRPr lang="pt-BR" sz="1800" i="1" u="sng" dirty="0" smtClean="0"/>
          </a:p>
          <a:p>
            <a:pPr marL="0" indent="0" algn="just">
              <a:buNone/>
            </a:pPr>
            <a:r>
              <a:rPr lang="pt-BR" sz="1800" b="1" i="1" u="sng" dirty="0" smtClean="0"/>
              <a:t>A </a:t>
            </a:r>
            <a:r>
              <a:rPr lang="pt-BR" sz="1800" b="1" i="1" u="sng" dirty="0"/>
              <a:t>Guerra do Contestado  (1912 - 1916)</a:t>
            </a:r>
            <a:endParaRPr lang="pt-BR" sz="1800" b="1" u="sng" dirty="0"/>
          </a:p>
          <a:p>
            <a:pPr marL="0" indent="0" algn="just">
              <a:buNone/>
            </a:pPr>
            <a:r>
              <a:rPr lang="pt-BR" sz="1800" dirty="0"/>
              <a:t> </a:t>
            </a:r>
            <a:r>
              <a:rPr lang="pt-BR" sz="1800" dirty="0" smtClean="0"/>
              <a:t>Além </a:t>
            </a:r>
            <a:r>
              <a:rPr lang="pt-BR" sz="1800" dirty="0"/>
              <a:t>de canudos , outro grande movimento messiânico ocorreu na fronteira entre o Paraná e Santa Catarina . Nessa região era muito grande o número de sertanejos sem - terra e famintos que viviam sob dura exploração dos fazendeiros e duas empresas norte-americanas que ali atuavam</a:t>
            </a:r>
            <a:r>
              <a:rPr lang="pt-BR" sz="1800" dirty="0" smtClean="0"/>
              <a:t>. Os </a:t>
            </a:r>
            <a:r>
              <a:rPr lang="pt-BR" sz="1800" dirty="0"/>
              <a:t>sertanejos do Contestados se organizaram e eram liderados por João Maria , Logo após sua morte outro monge , conhecido como José Maria ( seu nome verdadeiro era Miguel </a:t>
            </a:r>
            <a:r>
              <a:rPr lang="pt-BR" sz="1800" dirty="0" err="1"/>
              <a:t>Lucema</a:t>
            </a:r>
            <a:r>
              <a:rPr lang="pt-BR" sz="1800" dirty="0"/>
              <a:t> Boa Ventura )</a:t>
            </a:r>
          </a:p>
          <a:p>
            <a:pPr marL="0" indent="0" algn="just">
              <a:buNone/>
            </a:pPr>
            <a:r>
              <a:rPr lang="pt-BR" sz="1800" dirty="0"/>
              <a:t>José Maria reuniu mais de 20 mil sertanejos e fundaram alguns povoados chamados "Monarquia Celeste" , como em Canudos , os sertanejos do Contestados foram violentamente perseguidos e expulsos das terras que ocupavam . Em novembro de 1912 , o monge José Maria Foi morto e seus seguidores tentaram resistir e foram arrasados por tropas de 7 mil homens armados de canhões , metralhadoras e até aviões de combate</a:t>
            </a:r>
            <a:r>
              <a:rPr lang="pt-BR" sz="1800" dirty="0" smtClean="0"/>
              <a:t>.</a:t>
            </a:r>
            <a:endParaRPr lang="pt-BR" sz="1800" dirty="0"/>
          </a:p>
        </p:txBody>
      </p:sp>
    </p:spTree>
    <p:extLst>
      <p:ext uri="{BB962C8B-B14F-4D97-AF65-F5344CB8AC3E}">
        <p14:creationId xmlns:p14="http://schemas.microsoft.com/office/powerpoint/2010/main" val="20580558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0251" y="476672"/>
            <a:ext cx="8592229" cy="6048671"/>
          </a:xfrm>
        </p:spPr>
        <p:txBody>
          <a:bodyPr/>
          <a:lstStyle/>
          <a:p>
            <a:pPr marL="0" indent="0" algn="just">
              <a:buNone/>
            </a:pPr>
            <a:r>
              <a:rPr lang="pt-BR" sz="1600" i="1" u="sng" dirty="0"/>
              <a:t>A Revolta de Canudos (1893 - 1897)</a:t>
            </a:r>
            <a:endParaRPr lang="pt-BR" sz="1600" dirty="0"/>
          </a:p>
          <a:p>
            <a:pPr marL="0" indent="0" algn="just">
              <a:buNone/>
            </a:pPr>
            <a:r>
              <a:rPr lang="pt-BR" sz="1600" dirty="0" smtClean="0"/>
              <a:t>No </a:t>
            </a:r>
            <a:r>
              <a:rPr lang="pt-BR" sz="1600" dirty="0"/>
              <a:t>governo de Prudente de Morais eclodiu um grande movimentos de revolta social entre os humildes sertanejos baianos . O líder dos sertanejos era Antônio Vicente Mendes Maciel , mais conhecido como Antônio Conselheiro. Esse homem, senhor de fervorosa religiosidade, foi considerado missionário de Deus pela vasta legião de sertanejos que , desiludidos das autoridades constituídas escutavam suas pregações político - religiosas.</a:t>
            </a:r>
          </a:p>
          <a:p>
            <a:pPr marL="0" indent="0" algn="just">
              <a:buNone/>
            </a:pPr>
            <a:r>
              <a:rPr lang="pt-BR" sz="1600" dirty="0"/>
              <a:t>Não compreendendo certas mudanças surgidas com a republica , Antônio Conselheiro declarava-se , por exemplo , contra o casamento civil e por isso foi identificado como um fanático religioso e monarquista</a:t>
            </a:r>
            <a:r>
              <a:rPr lang="pt-BR" sz="1600" dirty="0" smtClean="0"/>
              <a:t>.</a:t>
            </a:r>
          </a:p>
          <a:p>
            <a:pPr marL="0" indent="0" algn="just">
              <a:buNone/>
            </a:pPr>
            <a:r>
              <a:rPr lang="pt-BR" sz="1600" b="1" dirty="0" smtClean="0"/>
              <a:t>A </a:t>
            </a:r>
            <a:r>
              <a:rPr lang="pt-BR" sz="1600" b="1" dirty="0"/>
              <a:t>Luta Possível</a:t>
            </a:r>
            <a:endParaRPr lang="pt-BR" sz="1600" dirty="0"/>
          </a:p>
          <a:p>
            <a:pPr marL="0" indent="0" algn="just">
              <a:buNone/>
            </a:pPr>
            <a:r>
              <a:rPr lang="pt-BR" sz="1600" dirty="0"/>
              <a:t>          Muita coisa divulgou-se sobre Antônio Conselheiro e sua gente , diziam que eram loucos , </a:t>
            </a:r>
            <a:r>
              <a:rPr lang="pt-BR" sz="1600" dirty="0" err="1"/>
              <a:t>monar</a:t>
            </a:r>
            <a:r>
              <a:rPr lang="pt-BR" sz="1600" dirty="0"/>
              <a:t>- quistas e comunistas . Durante muito tempo esconderam a verdade e o motivo que unia os sertanejos em canudos : a vontade de escapar da fome e da violência do sertão.</a:t>
            </a:r>
          </a:p>
          <a:p>
            <a:pPr marL="0" indent="0" algn="just">
              <a:buNone/>
            </a:pPr>
            <a:r>
              <a:rPr lang="pt-BR" sz="1600" dirty="0"/>
              <a:t>            Conseguindo reunir um grande número de seguidores , Antônio Conselheiro  estabeleceu em canudos, um velho arraial no sertão baiano . Em pouco tempo canudos era uma das cidades mais povoadas da Bahia .</a:t>
            </a:r>
          </a:p>
          <a:p>
            <a:pPr marL="0" indent="0" algn="just">
              <a:buNone/>
            </a:pPr>
            <a:r>
              <a:rPr lang="pt-BR" sz="1600" dirty="0"/>
              <a:t>            Eles viviam num sistema comunitário , em que as colheitas , rebanhos e os frutos eram repartidos entre todos. Ninguém possuía nenhuma propriedade , pois os únicos bens era a roupa, moveis , etc...</a:t>
            </a:r>
          </a:p>
          <a:p>
            <a:pPr marL="0" indent="0" algn="just">
              <a:buNone/>
            </a:pPr>
            <a:r>
              <a:rPr lang="pt-BR" sz="1600" dirty="0"/>
              <a:t>            Com isso fazendeiros começaram a temer o poder de Antônio Conselheiro e exigiram do governo estadual que acabasse com o arraial de Canudos. Nisso travou-se  grandes batalhas até que um dia , organizou-se um exército de 7 mil homens , que destruiu Canudos completamente e toda população sertaneja morreu defendendo sua comunidade</a:t>
            </a:r>
            <a:r>
              <a:rPr lang="pt-BR" sz="1600" dirty="0" smtClean="0"/>
              <a:t>.</a:t>
            </a:r>
            <a:endParaRPr lang="pt-BR" sz="1600" dirty="0"/>
          </a:p>
        </p:txBody>
      </p:sp>
      <p:pic>
        <p:nvPicPr>
          <p:cNvPr id="4" name="Picture 2" descr="Imagem:Bahia Municip Canudo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345830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2"/>
            <a:ext cx="9144000" cy="682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13" descr="Antônio Conselheir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14601"/>
            <a:ext cx="5327650" cy="3333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o explicativo em forma de nuvem 3"/>
          <p:cNvSpPr/>
          <p:nvPr/>
        </p:nvSpPr>
        <p:spPr>
          <a:xfrm>
            <a:off x="1115616" y="145786"/>
            <a:ext cx="7632848" cy="2124816"/>
          </a:xfrm>
          <a:prstGeom prst="cloudCallout">
            <a:avLst>
              <a:gd name="adj1" fmla="val -599"/>
              <a:gd name="adj2" fmla="val 1698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NEM DEPOIS DE MORTO TIVE SÔSSEGO, POIS NÃO É QUE ME DESSENTERRAM APÓS MORRER, CORTARAM MINHA CABEÇA PARA ESTUDOS!</a:t>
            </a:r>
          </a:p>
          <a:p>
            <a:pPr algn="ctr"/>
            <a:r>
              <a:rPr lang="pt-BR" b="1" dirty="0" smtClean="0"/>
              <a:t>PERDI A CABEÇA LITERALMENTE!  </a:t>
            </a:r>
            <a:endParaRPr lang="pt-BR"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692696"/>
            <a:ext cx="806489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0812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1000"/>
                                        <p:tgtEl>
                                          <p:spTgt spid="8194"/>
                                        </p:tgtEl>
                                      </p:cBhvr>
                                    </p:animEffect>
                                    <p:anim calcmode="lin" valueType="num">
                                      <p:cBhvr>
                                        <p:cTn id="18" dur="1000" fill="hold"/>
                                        <p:tgtEl>
                                          <p:spTgt spid="8194"/>
                                        </p:tgtEl>
                                        <p:attrNameLst>
                                          <p:attrName>ppt_x</p:attrName>
                                        </p:attrNameLst>
                                      </p:cBhvr>
                                      <p:tavLst>
                                        <p:tav tm="0">
                                          <p:val>
                                            <p:strVal val="#ppt_x"/>
                                          </p:val>
                                        </p:tav>
                                        <p:tav tm="100000">
                                          <p:val>
                                            <p:strVal val="#ppt_x"/>
                                          </p:val>
                                        </p:tav>
                                      </p:tavLst>
                                    </p:anim>
                                    <p:anim calcmode="lin" valueType="num">
                                      <p:cBhvr>
                                        <p:cTn id="1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260648"/>
            <a:ext cx="8712968" cy="6336704"/>
          </a:xfrm>
        </p:spPr>
        <p:txBody>
          <a:bodyPr/>
          <a:lstStyle/>
          <a:p>
            <a:pPr marL="0" indent="0" algn="just">
              <a:buNone/>
            </a:pPr>
            <a:r>
              <a:rPr lang="pt-BR" sz="2200" dirty="0" smtClean="0"/>
              <a:t>AINDA NO CAMPO...</a:t>
            </a:r>
          </a:p>
          <a:p>
            <a:pPr marL="0" indent="0" algn="just">
              <a:buNone/>
            </a:pPr>
            <a:endParaRPr lang="pt-BR" sz="2200" dirty="0"/>
          </a:p>
          <a:p>
            <a:pPr marL="0" indent="0" algn="just">
              <a:buNone/>
            </a:pPr>
            <a:r>
              <a:rPr lang="pt-BR" sz="2200" b="1" u="sng" dirty="0" smtClean="0"/>
              <a:t>CANGAÇO...</a:t>
            </a:r>
          </a:p>
          <a:p>
            <a:pPr marL="0" indent="0" algn="just">
              <a:buNone/>
            </a:pPr>
            <a:r>
              <a:rPr lang="pt-BR" sz="2200" dirty="0" smtClean="0"/>
              <a:t>Portanto</a:t>
            </a:r>
            <a:r>
              <a:rPr lang="pt-BR" sz="2200" dirty="0"/>
              <a:t>, podemos entender o cangaço como um fenômeno social, caracterizado por atitudes violentas por parte dos cangaceiros. Estes, que andavam em bandos armados, espalhavam o medo pelo sertão nordestino. Promoviam saques a fazendas, atacavam comboios e chegavam a </a:t>
            </a:r>
            <a:r>
              <a:rPr lang="pt-BR" sz="2200" dirty="0" smtClean="0"/>
              <a:t>sequestrar </a:t>
            </a:r>
            <a:r>
              <a:rPr lang="pt-BR" sz="2200" dirty="0"/>
              <a:t>fazendeiros para obtenção de resgates. Aqueles que respeitavam e acatavam as ordens dos cangaceiros não sofriam, pelo contrário, eram muitas vezes ajudados. Esta atitude, fez com que os cangaceiros fossem respeitados e até mesmo admirados por parte da </a:t>
            </a:r>
            <a:r>
              <a:rPr lang="pt-BR" sz="2200" dirty="0" smtClean="0"/>
              <a:t>população </a:t>
            </a:r>
            <a:r>
              <a:rPr lang="pt-BR" sz="2200" dirty="0"/>
              <a:t>da época</a:t>
            </a:r>
            <a:r>
              <a:rPr lang="pt-BR" sz="2200" dirty="0" smtClean="0"/>
              <a:t>.</a:t>
            </a:r>
          </a:p>
          <a:p>
            <a:pPr marL="0" indent="0" algn="just">
              <a:buNone/>
            </a:pPr>
            <a:r>
              <a:rPr lang="pt-BR" sz="2200" dirty="0" smtClean="0"/>
              <a:t>Os </a:t>
            </a:r>
            <a:r>
              <a:rPr lang="pt-BR" sz="2200" dirty="0"/>
              <a:t>cangaceiros não moravam em locais fixos. Possuíam uma vida nômade, ou seja, viviam em movimento, indo de uma cidade para outra. Ao chegarem nas cidades pediam recursos e ajuda aos moradores locais. Aos que se recusavam a ajudar o bando, sobrava a violência</a:t>
            </a:r>
            <a:r>
              <a:rPr lang="pt-BR" sz="2200" dirty="0" smtClean="0"/>
              <a:t>.</a:t>
            </a:r>
            <a:endParaRPr lang="pt-BR" sz="2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24744"/>
            <a:ext cx="5112568"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4191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9218"/>
                                        </p:tgtEl>
                                        <p:attrNameLst>
                                          <p:attrName>style.visibility</p:attrName>
                                        </p:attrNameLst>
                                      </p:cBhvr>
                                      <p:to>
                                        <p:strVal val="visible"/>
                                      </p:to>
                                    </p:set>
                                    <p:animEffect transition="in" filter="randombar(horizontal)">
                                      <p:cBhvr>
                                        <p:cTn id="3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5"/>
            <a:ext cx="8229600" cy="5919936"/>
          </a:xfrm>
        </p:spPr>
        <p:txBody>
          <a:bodyPr/>
          <a:lstStyle/>
          <a:p>
            <a:pPr marL="0" indent="0" algn="just">
              <a:buNone/>
            </a:pPr>
            <a:r>
              <a:rPr lang="pt-BR" sz="2200" u="sng" dirty="0"/>
              <a:t>A </a:t>
            </a:r>
            <a:r>
              <a:rPr lang="pt-BR" sz="2200" b="1" u="sng" dirty="0"/>
              <a:t>Revolta</a:t>
            </a:r>
            <a:r>
              <a:rPr lang="pt-BR" sz="2200" u="sng" dirty="0"/>
              <a:t> ou </a:t>
            </a:r>
            <a:r>
              <a:rPr lang="pt-BR" sz="2200" b="1" u="sng" dirty="0"/>
              <a:t>Sedição de </a:t>
            </a:r>
            <a:r>
              <a:rPr lang="pt-BR" sz="2200" b="1" u="sng" dirty="0" smtClean="0"/>
              <a:t>Juazeiro...</a:t>
            </a:r>
          </a:p>
          <a:p>
            <a:pPr marL="0" indent="0" algn="just">
              <a:buNone/>
            </a:pPr>
            <a:endParaRPr lang="pt-BR" sz="2200" b="1" dirty="0" smtClean="0"/>
          </a:p>
          <a:p>
            <a:pPr marL="0" indent="0" algn="just">
              <a:buNone/>
            </a:pPr>
            <a:r>
              <a:rPr lang="pt-BR" sz="2200" b="1" dirty="0" smtClean="0"/>
              <a:t>F</a:t>
            </a:r>
            <a:r>
              <a:rPr lang="pt-BR" sz="2200" dirty="0" smtClean="0"/>
              <a:t>oi </a:t>
            </a:r>
            <a:r>
              <a:rPr lang="pt-BR" sz="2200" dirty="0"/>
              <a:t>um confronto ocorrido </a:t>
            </a:r>
            <a:r>
              <a:rPr lang="pt-BR" sz="2200" dirty="0" smtClean="0"/>
              <a:t>entre as oligarquias  cearenses  e o governo federal no governo Hermes da Fonseca</a:t>
            </a:r>
            <a:r>
              <a:rPr lang="pt-BR" sz="2200" dirty="0"/>
              <a:t> provocado pela interferência do poder central na política estadual nas primeiras décadas </a:t>
            </a:r>
            <a:r>
              <a:rPr lang="pt-BR" sz="2200" dirty="0" smtClean="0"/>
              <a:t>do século XX. </a:t>
            </a:r>
            <a:r>
              <a:rPr lang="pt-BR" sz="2200" dirty="0"/>
              <a:t>Ocorreu no </a:t>
            </a:r>
            <a:r>
              <a:rPr lang="pt-BR" sz="2200" dirty="0" smtClean="0"/>
              <a:t>sertão do Cariri, </a:t>
            </a:r>
            <a:r>
              <a:rPr lang="pt-BR" sz="2200" dirty="0"/>
              <a:t>interior do </a:t>
            </a:r>
            <a:r>
              <a:rPr lang="pt-BR" sz="2200" dirty="0" smtClean="0"/>
              <a:t>CE, </a:t>
            </a:r>
            <a:r>
              <a:rPr lang="pt-BR" sz="2200" dirty="0"/>
              <a:t>e centralizou-se em torno da liderança de </a:t>
            </a:r>
            <a:r>
              <a:rPr lang="pt-BR" sz="2200" dirty="0" smtClean="0"/>
              <a:t>Floro Bartolomeu</a:t>
            </a:r>
            <a:r>
              <a:rPr lang="pt-BR" sz="2200" dirty="0"/>
              <a:t> e </a:t>
            </a:r>
            <a:r>
              <a:rPr lang="pt-BR" sz="2200" dirty="0" smtClean="0"/>
              <a:t>padre Cícero Romão.</a:t>
            </a:r>
            <a:endParaRPr lang="pt-BR" sz="2200" dirty="0"/>
          </a:p>
          <a:p>
            <a:pPr marL="0" indent="0" algn="just">
              <a:buNone/>
            </a:pPr>
            <a:r>
              <a:rPr lang="pt-BR" sz="2200" dirty="0"/>
              <a:t>Após a revolta, padre Cícero sofreu retaliações políticas e foi </a:t>
            </a:r>
            <a:r>
              <a:rPr lang="pt-BR" sz="2200" dirty="0" smtClean="0"/>
              <a:t>excomungado pela</a:t>
            </a:r>
            <a:r>
              <a:rPr lang="pt-BR" sz="2200" dirty="0"/>
              <a:t> </a:t>
            </a:r>
            <a:r>
              <a:rPr lang="pt-BR" sz="2200" dirty="0" smtClean="0"/>
              <a:t>Igreja Católica</a:t>
            </a:r>
            <a:r>
              <a:rPr lang="pt-BR" sz="2200" dirty="0"/>
              <a:t> no fim </a:t>
            </a:r>
            <a:r>
              <a:rPr lang="pt-BR" sz="2200" dirty="0" smtClean="0"/>
              <a:t>da década de 1920. </a:t>
            </a:r>
          </a:p>
          <a:p>
            <a:pPr marL="0" indent="0" algn="just">
              <a:buNone/>
            </a:pPr>
            <a:r>
              <a:rPr lang="pt-BR" sz="2200" dirty="0" smtClean="0"/>
              <a:t>Entretanto</a:t>
            </a:r>
            <a:r>
              <a:rPr lang="pt-BR" sz="2200" dirty="0"/>
              <a:t>, permaneceu como </a:t>
            </a:r>
            <a:r>
              <a:rPr lang="pt-BR" sz="2200" dirty="0" smtClean="0"/>
              <a:t>eminência parda</a:t>
            </a:r>
            <a:r>
              <a:rPr lang="pt-BR" sz="2200" dirty="0"/>
              <a:t> da política cearense por mais de uma década e não perdeu sua influência sobre a população </a:t>
            </a:r>
            <a:r>
              <a:rPr lang="pt-BR" sz="2200" dirty="0" smtClean="0"/>
              <a:t>camponesa, </a:t>
            </a:r>
            <a:r>
              <a:rPr lang="pt-BR" sz="2200" dirty="0"/>
              <a:t>que passou a venerá-lo como </a:t>
            </a:r>
            <a:r>
              <a:rPr lang="pt-BR" sz="2200" dirty="0" smtClean="0"/>
              <a:t>santo</a:t>
            </a:r>
            <a:r>
              <a:rPr lang="pt-BR" sz="2200" dirty="0"/>
              <a:t> e profeta. Em </a:t>
            </a:r>
            <a:r>
              <a:rPr lang="pt-BR" sz="2200" dirty="0" smtClean="0"/>
              <a:t>Juazeiro do Norte, </a:t>
            </a:r>
            <a:r>
              <a:rPr lang="pt-BR" sz="2200" dirty="0"/>
              <a:t>um enorme </a:t>
            </a:r>
            <a:r>
              <a:rPr lang="pt-BR" sz="2200" dirty="0" smtClean="0"/>
              <a:t>monumento erguido em sua homenagem atrai</a:t>
            </a:r>
            <a:r>
              <a:rPr lang="pt-BR" sz="2200" dirty="0"/>
              <a:t>, todos os anos, multidões de peregrinos.</a:t>
            </a:r>
          </a:p>
          <a:p>
            <a:pPr marL="0" indent="0" algn="just">
              <a:buNone/>
            </a:pPr>
            <a:endParaRPr lang="pt-BR" sz="2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64904"/>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 explicativo em forma de nuvem 3"/>
          <p:cNvSpPr/>
          <p:nvPr/>
        </p:nvSpPr>
        <p:spPr>
          <a:xfrm>
            <a:off x="4355976" y="404664"/>
            <a:ext cx="3744416" cy="2160240"/>
          </a:xfrm>
          <a:prstGeom prst="cloudCallout">
            <a:avLst>
              <a:gd name="adj1" fmla="val -44889"/>
              <a:gd name="adj2" fmla="val 890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600" b="1" dirty="0" smtClean="0"/>
              <a:t>Quem ele pensa que é?</a:t>
            </a:r>
            <a:endParaRPr lang="pt-BR" sz="2600" b="1" dirty="0"/>
          </a:p>
        </p:txBody>
      </p:sp>
    </p:spTree>
    <p:extLst>
      <p:ext uri="{BB962C8B-B14F-4D97-AF65-F5344CB8AC3E}">
        <p14:creationId xmlns:p14="http://schemas.microsoft.com/office/powerpoint/2010/main" val="202511491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randombar(horizontal)">
                                      <p:cBhvr>
                                        <p:cTn id="27" dur="500"/>
                                        <p:tgtEl>
                                          <p:spTgt spid="1024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850"/>
            <a:ext cx="8229600" cy="5388446"/>
          </a:xfrm>
        </p:spPr>
        <p:txBody>
          <a:bodyPr/>
          <a:lstStyle/>
          <a:p>
            <a:pPr algn="ctr"/>
            <a:r>
              <a:rPr lang="pt-BR" sz="8400" dirty="0" smtClean="0"/>
              <a:t>NA ZONA URBANA</a:t>
            </a:r>
            <a:br>
              <a:rPr lang="pt-BR" sz="8400" dirty="0" smtClean="0"/>
            </a:br>
            <a:r>
              <a:rPr lang="pt-BR" sz="8400" dirty="0" smtClean="0"/>
              <a:t>A BOCA</a:t>
            </a:r>
            <a:br>
              <a:rPr lang="pt-BR" sz="8400" dirty="0" smtClean="0"/>
            </a:br>
            <a:r>
              <a:rPr lang="pt-BR" sz="8400" dirty="0" smtClean="0"/>
              <a:t>TAMBÉM</a:t>
            </a:r>
            <a:br>
              <a:rPr lang="pt-BR" sz="8400" dirty="0" smtClean="0"/>
            </a:br>
            <a:r>
              <a:rPr lang="pt-BR" sz="8400" dirty="0" smtClean="0"/>
              <a:t>ESQUENTOU...</a:t>
            </a:r>
            <a:endParaRPr lang="pt-BR" sz="8400" dirty="0"/>
          </a:p>
        </p:txBody>
      </p:sp>
    </p:spTree>
    <p:extLst>
      <p:ext uri="{BB962C8B-B14F-4D97-AF65-F5344CB8AC3E}">
        <p14:creationId xmlns:p14="http://schemas.microsoft.com/office/powerpoint/2010/main" val="41961972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404664"/>
            <a:ext cx="8856984" cy="6336703"/>
          </a:xfrm>
        </p:spPr>
        <p:txBody>
          <a:bodyPr/>
          <a:lstStyle/>
          <a:p>
            <a:pPr marL="0" indent="0" algn="just">
              <a:buNone/>
            </a:pPr>
            <a:r>
              <a:rPr lang="pt-BR" sz="2000" i="1" u="sng" dirty="0"/>
              <a:t>A Revolta da Vacina  ( 1904 </a:t>
            </a:r>
            <a:r>
              <a:rPr lang="pt-BR" sz="2000" i="1" u="sng" dirty="0" smtClean="0"/>
              <a:t>) - A </a:t>
            </a:r>
            <a:r>
              <a:rPr lang="pt-BR" sz="2000" i="1" u="sng" dirty="0"/>
              <a:t>fúria popular explode nas ruas do Rio de Janeiro</a:t>
            </a:r>
            <a:endParaRPr lang="pt-BR" sz="2000" dirty="0"/>
          </a:p>
          <a:p>
            <a:pPr marL="0" indent="0" algn="just">
              <a:buNone/>
            </a:pPr>
            <a:r>
              <a:rPr lang="pt-BR" sz="2000" dirty="0"/>
              <a:t>            No Governo do Presidente Rodrigues Alves  ( 1902 - 1906 ) , o Rio de Janeiro , capital da republica , já era uma cidade com graves problemas urbanos e sociais: pobreza , desemprego , lixo , muitos ratos e mosquitos transmissores de doenças. Muitas pessoas morriam em </a:t>
            </a:r>
            <a:r>
              <a:rPr lang="pt-BR" sz="2000" dirty="0" err="1"/>
              <a:t>conseqüência</a:t>
            </a:r>
            <a:r>
              <a:rPr lang="pt-BR" sz="2000" dirty="0"/>
              <a:t> de epidemias como febre amarela , peste </a:t>
            </a:r>
            <a:r>
              <a:rPr lang="pt-BR" sz="2000" dirty="0" err="1"/>
              <a:t>bribonica</a:t>
            </a:r>
            <a:r>
              <a:rPr lang="pt-BR" sz="2000" dirty="0"/>
              <a:t> e varíola.</a:t>
            </a:r>
          </a:p>
          <a:p>
            <a:pPr marL="0" indent="0" algn="just">
              <a:buNone/>
            </a:pPr>
            <a:r>
              <a:rPr lang="pt-BR" sz="2000" dirty="0"/>
              <a:t>            O governo decidiu, modernizar a cidade e tomar medidas drásticas contra as epidemias ,derrubou cortiços ,casebres e a população dali foram expulsas , Depois disso, o Prefeito Pereira Passos iniciou as obras de modernização da cidade. Para combater as epidemias teve o conselho do sanitarista  Osvaldo Cruz que organizou um exército de funcionários da saúde e começou a destruir focos de ratos e mosquitos.</a:t>
            </a:r>
          </a:p>
          <a:p>
            <a:pPr marL="0" indent="0" algn="just">
              <a:buNone/>
            </a:pPr>
            <a:r>
              <a:rPr lang="pt-BR" sz="2000" dirty="0"/>
              <a:t>             Osvaldo Cruz convenceu o presidente a decretar uma lei de vacinação obrigatória contra a varíola, o que gerou a revolta da população que diziam ser uma falta de vergonha as mulheres a se vacinar, pois achavam que as vacinas eram aplicadas nas partes intimas das mulheres.</a:t>
            </a:r>
          </a:p>
          <a:p>
            <a:pPr marL="0" indent="0" algn="just">
              <a:buNone/>
            </a:pPr>
            <a:r>
              <a:rPr lang="pt-BR" sz="2000" dirty="0"/>
              <a:t>            O resultado de tanta reação foi uma revolta popular que explodiu pelas ruas do Rio de Janeiro , que o governo conseguiu controlar com tropas do corpo de bombeiros e a cavalaria.</a:t>
            </a:r>
          </a:p>
        </p:txBody>
      </p:sp>
      <p:sp>
        <p:nvSpPr>
          <p:cNvPr id="4" name="Fluxograma: Processo 3"/>
          <p:cNvSpPr/>
          <p:nvPr/>
        </p:nvSpPr>
        <p:spPr>
          <a:xfrm>
            <a:off x="1259632" y="2276872"/>
            <a:ext cx="6480720" cy="14401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t>Mas as coisas mudaram, ou não?</a:t>
            </a:r>
            <a:endParaRPr lang="pt-BR" sz="28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785320" cy="376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420888"/>
            <a:ext cx="5136232"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25548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1266"/>
                                        </p:tgtEl>
                                        <p:attrNameLst>
                                          <p:attrName>style.visibility</p:attrName>
                                        </p:attrNameLst>
                                      </p:cBhvr>
                                      <p:to>
                                        <p:strVal val="visible"/>
                                      </p:to>
                                    </p:set>
                                    <p:animEffect transition="in" filter="randombar(horizontal)">
                                      <p:cBhvr>
                                        <p:cTn id="42" dur="500"/>
                                        <p:tgtEl>
                                          <p:spTgt spid="1126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1267"/>
                                        </p:tgtEl>
                                        <p:attrNameLst>
                                          <p:attrName>style.visibility</p:attrName>
                                        </p:attrNameLst>
                                      </p:cBhvr>
                                      <p:to>
                                        <p:strVal val="visible"/>
                                      </p:to>
                                    </p:set>
                                    <p:animEffect transition="in" filter="randombar(horizontal)">
                                      <p:cBhvr>
                                        <p:cTn id="4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229600" cy="6192687"/>
          </a:xfrm>
        </p:spPr>
        <p:txBody>
          <a:bodyPr/>
          <a:lstStyle/>
          <a:p>
            <a:pPr marL="0" indent="0" algn="just">
              <a:buNone/>
            </a:pPr>
            <a:r>
              <a:rPr lang="pt-BR" sz="2000" i="1" u="sng" dirty="0"/>
              <a:t>A Revolta da Chibata  ( 1910 </a:t>
            </a:r>
            <a:r>
              <a:rPr lang="pt-BR" sz="2000" i="1" u="sng" dirty="0" smtClean="0"/>
              <a:t>) - Os </a:t>
            </a:r>
            <a:r>
              <a:rPr lang="pt-BR" sz="2000" i="1" u="sng" dirty="0"/>
              <a:t>marinheiros sob o comando do Almirante Negro</a:t>
            </a:r>
            <a:endParaRPr lang="pt-BR" sz="2000" dirty="0"/>
          </a:p>
          <a:p>
            <a:pPr marL="0" indent="0" algn="just">
              <a:buNone/>
            </a:pPr>
            <a:r>
              <a:rPr lang="pt-BR" sz="2000" dirty="0"/>
              <a:t>             No final do governo do presidente Nilo Peçanha , estourou uma revolta de 2 mil marujos da marinha brasileira liderada pelo marinheiro </a:t>
            </a:r>
            <a:r>
              <a:rPr lang="pt-BR" sz="2000" b="1" dirty="0"/>
              <a:t>João Cândido.</a:t>
            </a:r>
            <a:endParaRPr lang="pt-BR" sz="2000" dirty="0"/>
          </a:p>
          <a:p>
            <a:pPr marL="0" indent="0" algn="just">
              <a:buNone/>
            </a:pPr>
            <a:r>
              <a:rPr lang="pt-BR" sz="2000" b="1" dirty="0"/>
              <a:t>            </a:t>
            </a:r>
            <a:r>
              <a:rPr lang="pt-BR" sz="2000" dirty="0"/>
              <a:t>Primeiramente , os revoltosos tomaram o comando do navio </a:t>
            </a:r>
            <a:r>
              <a:rPr lang="pt-BR" sz="2000" b="1" dirty="0"/>
              <a:t>Minas Gerais </a:t>
            </a:r>
            <a:r>
              <a:rPr lang="pt-BR" sz="2000" dirty="0"/>
              <a:t>, matando na luta o comandante e três oficiais que resistiram. Depois, assumiram o controle dos navios </a:t>
            </a:r>
            <a:r>
              <a:rPr lang="pt-BR" sz="2000" b="1" dirty="0"/>
              <a:t>São Paulo , Bahia e Deodoro </a:t>
            </a:r>
            <a:r>
              <a:rPr lang="pt-BR" sz="2000" dirty="0"/>
              <a:t>em seguida apontaram os canhões para a cidade do Rio de Janeiro e enviaram um comunicado ao presidente explicando as razões da revolta . Queriam mudanças no código de disciplina da marinha , que punia as faltas graves com 25 Chibatadas.</a:t>
            </a:r>
          </a:p>
          <a:p>
            <a:pPr marL="0" indent="0" algn="just">
              <a:buNone/>
            </a:pPr>
            <a:r>
              <a:rPr lang="pt-BR" sz="2000" dirty="0"/>
              <a:t>            O governo cedeu e aprovou um projeto que acabava com as chibatadas e anistiava os revoltosos , mas o governo não cumpriu a promessa , esquecendo a anistia , decretou a expulsão de vários marinheiros e a prisão de alguns lideres .</a:t>
            </a:r>
          </a:p>
          <a:p>
            <a:pPr marL="0" indent="0" algn="just">
              <a:buNone/>
            </a:pPr>
            <a:r>
              <a:rPr lang="pt-BR" sz="2000" dirty="0"/>
              <a:t>            João Cândido foi preso , julgado e absolvido em 1912. Passou para a história como o Almirante Negro que acabou com as chibatadas na marinha do Brasil.</a:t>
            </a:r>
          </a:p>
          <a:p>
            <a:pPr marL="0" indent="0" algn="just">
              <a:buNone/>
            </a:pPr>
            <a:r>
              <a:rPr lang="pt-BR" sz="2000" dirty="0"/>
              <a:t> </a:t>
            </a:r>
          </a:p>
          <a:p>
            <a:pPr marL="0" indent="0" algn="just">
              <a:buNone/>
            </a:pPr>
            <a:endParaRPr lang="pt-BR"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48680"/>
            <a:ext cx="6696744"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47863"/>
            <a:ext cx="38100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3162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2290"/>
                                        </p:tgtEl>
                                        <p:attrNameLst>
                                          <p:attrName>style.visibility</p:attrName>
                                        </p:attrNameLst>
                                      </p:cBhvr>
                                      <p:to>
                                        <p:strVal val="visible"/>
                                      </p:to>
                                    </p:set>
                                    <p:animEffect transition="in" filter="randombar(horizontal)">
                                      <p:cBhvr>
                                        <p:cTn id="43" dur="500"/>
                                        <p:tgtEl>
                                          <p:spTgt spid="12290"/>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2291"/>
                                        </p:tgtEl>
                                        <p:attrNameLst>
                                          <p:attrName>style.visibility</p:attrName>
                                        </p:attrNameLst>
                                      </p:cBhvr>
                                      <p:to>
                                        <p:strVal val="visible"/>
                                      </p:to>
                                    </p:set>
                                    <p:animEffect transition="in" filter="wipe(down)">
                                      <p:cBhvr>
                                        <p:cTn id="48" dur="580">
                                          <p:stCondLst>
                                            <p:cond delay="0"/>
                                          </p:stCondLst>
                                        </p:cTn>
                                        <p:tgtEl>
                                          <p:spTgt spid="12291"/>
                                        </p:tgtEl>
                                      </p:cBhvr>
                                    </p:animEffect>
                                    <p:anim calcmode="lin" valueType="num">
                                      <p:cBhvr>
                                        <p:cTn id="49" dur="1822" tmFilter="0,0; 0.14,0.36; 0.43,0.73; 0.71,0.91; 1.0,1.0">
                                          <p:stCondLst>
                                            <p:cond delay="0"/>
                                          </p:stCondLst>
                                        </p:cTn>
                                        <p:tgtEl>
                                          <p:spTgt spid="1229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229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229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229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2291"/>
                                        </p:tgtEl>
                                        <p:attrNameLst>
                                          <p:attrName>ppt_y</p:attrName>
                                        </p:attrNameLst>
                                      </p:cBhvr>
                                      <p:tavLst>
                                        <p:tav tm="0" fmla="#ppt_y-sin(pi*$)/81">
                                          <p:val>
                                            <p:fltVal val="0"/>
                                          </p:val>
                                        </p:tav>
                                        <p:tav tm="100000">
                                          <p:val>
                                            <p:fltVal val="1"/>
                                          </p:val>
                                        </p:tav>
                                      </p:tavLst>
                                    </p:anim>
                                    <p:animScale>
                                      <p:cBhvr>
                                        <p:cTn id="54" dur="26">
                                          <p:stCondLst>
                                            <p:cond delay="650"/>
                                          </p:stCondLst>
                                        </p:cTn>
                                        <p:tgtEl>
                                          <p:spTgt spid="12291"/>
                                        </p:tgtEl>
                                      </p:cBhvr>
                                      <p:to x="100000" y="60000"/>
                                    </p:animScale>
                                    <p:animScale>
                                      <p:cBhvr>
                                        <p:cTn id="55" dur="166" decel="50000">
                                          <p:stCondLst>
                                            <p:cond delay="676"/>
                                          </p:stCondLst>
                                        </p:cTn>
                                        <p:tgtEl>
                                          <p:spTgt spid="12291"/>
                                        </p:tgtEl>
                                      </p:cBhvr>
                                      <p:to x="100000" y="100000"/>
                                    </p:animScale>
                                    <p:animScale>
                                      <p:cBhvr>
                                        <p:cTn id="56" dur="26">
                                          <p:stCondLst>
                                            <p:cond delay="1312"/>
                                          </p:stCondLst>
                                        </p:cTn>
                                        <p:tgtEl>
                                          <p:spTgt spid="12291"/>
                                        </p:tgtEl>
                                      </p:cBhvr>
                                      <p:to x="100000" y="80000"/>
                                    </p:animScale>
                                    <p:animScale>
                                      <p:cBhvr>
                                        <p:cTn id="57" dur="166" decel="50000">
                                          <p:stCondLst>
                                            <p:cond delay="1338"/>
                                          </p:stCondLst>
                                        </p:cTn>
                                        <p:tgtEl>
                                          <p:spTgt spid="12291"/>
                                        </p:tgtEl>
                                      </p:cBhvr>
                                      <p:to x="100000" y="100000"/>
                                    </p:animScale>
                                    <p:animScale>
                                      <p:cBhvr>
                                        <p:cTn id="58" dur="26">
                                          <p:stCondLst>
                                            <p:cond delay="1642"/>
                                          </p:stCondLst>
                                        </p:cTn>
                                        <p:tgtEl>
                                          <p:spTgt spid="12291"/>
                                        </p:tgtEl>
                                      </p:cBhvr>
                                      <p:to x="100000" y="90000"/>
                                    </p:animScale>
                                    <p:animScale>
                                      <p:cBhvr>
                                        <p:cTn id="59" dur="166" decel="50000">
                                          <p:stCondLst>
                                            <p:cond delay="1668"/>
                                          </p:stCondLst>
                                        </p:cTn>
                                        <p:tgtEl>
                                          <p:spTgt spid="12291"/>
                                        </p:tgtEl>
                                      </p:cBhvr>
                                      <p:to x="100000" y="100000"/>
                                    </p:animScale>
                                    <p:animScale>
                                      <p:cBhvr>
                                        <p:cTn id="60" dur="26">
                                          <p:stCondLst>
                                            <p:cond delay="1808"/>
                                          </p:stCondLst>
                                        </p:cTn>
                                        <p:tgtEl>
                                          <p:spTgt spid="12291"/>
                                        </p:tgtEl>
                                      </p:cBhvr>
                                      <p:to x="100000" y="95000"/>
                                    </p:animScale>
                                    <p:animScale>
                                      <p:cBhvr>
                                        <p:cTn id="61" dur="166" decel="50000">
                                          <p:stCondLst>
                                            <p:cond delay="1834"/>
                                          </p:stCondLst>
                                        </p:cTn>
                                        <p:tgtEl>
                                          <p:spTgt spid="122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784976" cy="576064"/>
          </a:xfrm>
        </p:spPr>
        <p:txBody>
          <a:bodyPr/>
          <a:lstStyle/>
          <a:p>
            <a:pPr algn="ctr"/>
            <a:r>
              <a:rPr lang="pt-BR" sz="3000" dirty="0" smtClean="0"/>
              <a:t>República: o que mudou após 15 de novembro de 1889?</a:t>
            </a:r>
            <a:endParaRPr lang="pt-BR" sz="3000" dirty="0"/>
          </a:p>
        </p:txBody>
      </p:sp>
      <p:sp>
        <p:nvSpPr>
          <p:cNvPr id="3" name="Espaço Reservado para Conteúdo 2"/>
          <p:cNvSpPr>
            <a:spLocks noGrp="1"/>
          </p:cNvSpPr>
          <p:nvPr>
            <p:ph idx="1"/>
          </p:nvPr>
        </p:nvSpPr>
        <p:spPr>
          <a:xfrm>
            <a:off x="179512" y="980728"/>
            <a:ext cx="8507288" cy="5472607"/>
          </a:xfrm>
        </p:spPr>
        <p:txBody>
          <a:bodyPr/>
          <a:lstStyle/>
          <a:p>
            <a:pPr marL="0" indent="0" algn="just">
              <a:buNone/>
            </a:pPr>
            <a:r>
              <a:rPr lang="pt-BR" sz="2400" b="1" u="sng" dirty="0" smtClean="0"/>
              <a:t>LOGO DE IMEDIATO...</a:t>
            </a:r>
          </a:p>
          <a:p>
            <a:pPr marL="0" indent="0" algn="just">
              <a:buNone/>
            </a:pPr>
            <a:r>
              <a:rPr lang="pt-BR" sz="2400" dirty="0"/>
              <a:t>Durante a administração do Governo Provisório destacam-se os seguintes fatos</a:t>
            </a:r>
            <a:r>
              <a:rPr lang="pt-BR" sz="2400" dirty="0" smtClean="0"/>
              <a:t>:</a:t>
            </a:r>
          </a:p>
          <a:p>
            <a:pPr marL="0" indent="0" algn="just">
              <a:buNone/>
            </a:pPr>
            <a:r>
              <a:rPr lang="pt-BR" sz="2400" dirty="0" smtClean="0"/>
              <a:t>1) Procede-se </a:t>
            </a:r>
            <a:r>
              <a:rPr lang="pt-BR" sz="2400" dirty="0"/>
              <a:t>à grande naturalização, assim chamada em virtude de passarem à condição de brasileiros todos os estrangeiros aqui residentes que não manifestassem desejo de permanecer com a antiga nacionalidade</a:t>
            </a:r>
            <a:r>
              <a:rPr lang="pt-BR" sz="2400" dirty="0" smtClean="0"/>
              <a:t>.</a:t>
            </a:r>
          </a:p>
          <a:p>
            <a:pPr marL="0" indent="0" algn="just">
              <a:buNone/>
            </a:pPr>
            <a:r>
              <a:rPr lang="pt-BR" sz="2400" dirty="0" smtClean="0"/>
              <a:t>2</a:t>
            </a:r>
            <a:r>
              <a:rPr lang="pt-BR" sz="2400" dirty="0"/>
              <a:t>) Separa-se a Igreja do Estado. Regulamenta-se </a:t>
            </a:r>
            <a:r>
              <a:rPr lang="pt-BR" sz="2400" dirty="0" err="1"/>
              <a:t>conseqüentemente</a:t>
            </a:r>
            <a:r>
              <a:rPr lang="pt-BR" sz="2400" dirty="0"/>
              <a:t> casamento e o registro </a:t>
            </a:r>
            <a:r>
              <a:rPr lang="pt-BR" sz="2400" dirty="0" err="1"/>
              <a:t>civil.Secularizam-se</a:t>
            </a:r>
            <a:r>
              <a:rPr lang="pt-BR" sz="2400" dirty="0"/>
              <a:t> os cemitérios</a:t>
            </a:r>
            <a:r>
              <a:rPr lang="pt-BR" sz="2400" dirty="0" smtClean="0"/>
              <a:t>.</a:t>
            </a:r>
          </a:p>
          <a:p>
            <a:pPr marL="0" indent="0" algn="just">
              <a:buNone/>
            </a:pPr>
            <a:r>
              <a:rPr lang="pt-BR" sz="2400" dirty="0" smtClean="0"/>
              <a:t>3</a:t>
            </a:r>
            <a:r>
              <a:rPr lang="pt-BR" sz="2400" dirty="0"/>
              <a:t>) Reforma-se o Código Criminal e a organização judiciária do país</a:t>
            </a:r>
            <a:r>
              <a:rPr lang="pt-BR" sz="2400" dirty="0" smtClean="0"/>
              <a:t>.</a:t>
            </a:r>
          </a:p>
          <a:p>
            <a:pPr marL="0" indent="0" algn="just">
              <a:buNone/>
            </a:pPr>
            <a:r>
              <a:rPr lang="pt-BR" sz="2400" dirty="0" smtClean="0"/>
              <a:t>4</a:t>
            </a:r>
            <a:r>
              <a:rPr lang="pt-BR" sz="2400" dirty="0"/>
              <a:t>) Reforma-se o ensino e o sistema bancário</a:t>
            </a:r>
            <a:r>
              <a:rPr lang="pt-BR" sz="2400" dirty="0" smtClean="0"/>
              <a:t>.</a:t>
            </a:r>
            <a:endParaRPr lang="pt-BR" sz="2400" dirty="0"/>
          </a:p>
        </p:txBody>
      </p:sp>
    </p:spTree>
    <p:extLst>
      <p:ext uri="{BB962C8B-B14F-4D97-AF65-F5344CB8AC3E}">
        <p14:creationId xmlns:p14="http://schemas.microsoft.com/office/powerpoint/2010/main" val="320161290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arn(inVertical)">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332656"/>
            <a:ext cx="8435280" cy="6192687"/>
          </a:xfrm>
        </p:spPr>
        <p:txBody>
          <a:bodyPr/>
          <a:lstStyle/>
          <a:p>
            <a:pPr marL="0" indent="0" algn="just">
              <a:buNone/>
            </a:pPr>
            <a:r>
              <a:rPr lang="pt-BR" sz="2400" b="1" u="sng" dirty="0" smtClean="0"/>
              <a:t>A SEMANA DE ARTE MODERNA DE 1922:</a:t>
            </a:r>
          </a:p>
          <a:p>
            <a:pPr marL="0" indent="0" algn="just">
              <a:buNone/>
            </a:pPr>
            <a:r>
              <a:rPr lang="pt-BR" sz="2400" dirty="0" smtClean="0"/>
              <a:t>Sacudindo </a:t>
            </a:r>
            <a:r>
              <a:rPr lang="pt-BR" sz="2400" dirty="0"/>
              <a:t>as </a:t>
            </a:r>
            <a:r>
              <a:rPr lang="pt-BR" sz="2400" dirty="0" smtClean="0"/>
              <a:t>estruturas da </a:t>
            </a:r>
            <a:r>
              <a:rPr lang="pt-BR" sz="2400" dirty="0"/>
              <a:t>arte </a:t>
            </a:r>
            <a:r>
              <a:rPr lang="pt-BR" sz="2400" dirty="0" smtClean="0"/>
              <a:t>tupiniquim...</a:t>
            </a:r>
          </a:p>
          <a:p>
            <a:pPr marL="0" indent="0" algn="just">
              <a:buNone/>
            </a:pPr>
            <a:endParaRPr lang="pt-BR" sz="2400" dirty="0"/>
          </a:p>
          <a:p>
            <a:pPr marL="0" indent="0" algn="just">
              <a:buNone/>
            </a:pPr>
            <a:r>
              <a:rPr lang="pt-BR" sz="2400" dirty="0"/>
              <a:t>     A Semana de Arte Moderna de 22, realizada entre 11 e 18 de fevereiro de 1922 no Teatro Municipal de São Paulo, contou com a participação de escritores, artistas plásticos, arquitetos e músicos.</a:t>
            </a:r>
          </a:p>
          <a:p>
            <a:pPr marL="0" indent="0" algn="just">
              <a:buNone/>
            </a:pPr>
            <a:r>
              <a:rPr lang="pt-BR" sz="2400" dirty="0"/>
              <a:t>     Seu objetivo era renovar o ambiente artístico e cultural da cidade com "a perfeita demonstração do que há em nosso meio em escultura, arquitetura, música e literatura sob o ponto de vista rigorosamente atual", como informava o Correio Paulistano a 29 de janeiro de 1922.</a:t>
            </a:r>
          </a:p>
          <a:p>
            <a:pPr marL="0" indent="0" algn="just">
              <a:buNone/>
            </a:pPr>
            <a:r>
              <a:rPr lang="pt-BR" sz="2400" dirty="0"/>
              <a:t>     A produção de uma arte brasileira, afinada com as tendências vanguardistas da Europa, sem contudo perder o caráter nacional, era uma das grandes aspirações que a Semana tinha em divulgar</a:t>
            </a:r>
            <a:r>
              <a:rPr lang="pt-BR" sz="2400" dirty="0" smtClean="0"/>
              <a:t>.</a:t>
            </a:r>
            <a:endParaRPr lang="pt-BR"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980728"/>
            <a:ext cx="475252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39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3314"/>
                                        </p:tgtEl>
                                        <p:attrNameLst>
                                          <p:attrName>style.visibility</p:attrName>
                                        </p:attrNameLst>
                                      </p:cBhvr>
                                      <p:to>
                                        <p:strVal val="visible"/>
                                      </p:to>
                                    </p:set>
                                    <p:animEffect transition="in" filter="wipe(down)">
                                      <p:cBhvr>
                                        <p:cTn id="32" dur="580">
                                          <p:stCondLst>
                                            <p:cond delay="0"/>
                                          </p:stCondLst>
                                        </p:cTn>
                                        <p:tgtEl>
                                          <p:spTgt spid="13314"/>
                                        </p:tgtEl>
                                      </p:cBhvr>
                                    </p:animEffect>
                                    <p:anim calcmode="lin" valueType="num">
                                      <p:cBhvr>
                                        <p:cTn id="33"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38" dur="26">
                                          <p:stCondLst>
                                            <p:cond delay="650"/>
                                          </p:stCondLst>
                                        </p:cTn>
                                        <p:tgtEl>
                                          <p:spTgt spid="13314"/>
                                        </p:tgtEl>
                                      </p:cBhvr>
                                      <p:to x="100000" y="60000"/>
                                    </p:animScale>
                                    <p:animScale>
                                      <p:cBhvr>
                                        <p:cTn id="39" dur="166" decel="50000">
                                          <p:stCondLst>
                                            <p:cond delay="676"/>
                                          </p:stCondLst>
                                        </p:cTn>
                                        <p:tgtEl>
                                          <p:spTgt spid="13314"/>
                                        </p:tgtEl>
                                      </p:cBhvr>
                                      <p:to x="100000" y="100000"/>
                                    </p:animScale>
                                    <p:animScale>
                                      <p:cBhvr>
                                        <p:cTn id="40" dur="26">
                                          <p:stCondLst>
                                            <p:cond delay="1312"/>
                                          </p:stCondLst>
                                        </p:cTn>
                                        <p:tgtEl>
                                          <p:spTgt spid="13314"/>
                                        </p:tgtEl>
                                      </p:cBhvr>
                                      <p:to x="100000" y="80000"/>
                                    </p:animScale>
                                    <p:animScale>
                                      <p:cBhvr>
                                        <p:cTn id="41" dur="166" decel="50000">
                                          <p:stCondLst>
                                            <p:cond delay="1338"/>
                                          </p:stCondLst>
                                        </p:cTn>
                                        <p:tgtEl>
                                          <p:spTgt spid="13314"/>
                                        </p:tgtEl>
                                      </p:cBhvr>
                                      <p:to x="100000" y="100000"/>
                                    </p:animScale>
                                    <p:animScale>
                                      <p:cBhvr>
                                        <p:cTn id="42" dur="26">
                                          <p:stCondLst>
                                            <p:cond delay="1642"/>
                                          </p:stCondLst>
                                        </p:cTn>
                                        <p:tgtEl>
                                          <p:spTgt spid="13314"/>
                                        </p:tgtEl>
                                      </p:cBhvr>
                                      <p:to x="100000" y="90000"/>
                                    </p:animScale>
                                    <p:animScale>
                                      <p:cBhvr>
                                        <p:cTn id="43" dur="166" decel="50000">
                                          <p:stCondLst>
                                            <p:cond delay="1668"/>
                                          </p:stCondLst>
                                        </p:cTn>
                                        <p:tgtEl>
                                          <p:spTgt spid="13314"/>
                                        </p:tgtEl>
                                      </p:cBhvr>
                                      <p:to x="100000" y="100000"/>
                                    </p:animScale>
                                    <p:animScale>
                                      <p:cBhvr>
                                        <p:cTn id="44" dur="26">
                                          <p:stCondLst>
                                            <p:cond delay="1808"/>
                                          </p:stCondLst>
                                        </p:cTn>
                                        <p:tgtEl>
                                          <p:spTgt spid="13314"/>
                                        </p:tgtEl>
                                      </p:cBhvr>
                                      <p:to x="100000" y="95000"/>
                                    </p:animScale>
                                    <p:animScale>
                                      <p:cBhvr>
                                        <p:cTn id="45" dur="166" decel="50000">
                                          <p:stCondLst>
                                            <p:cond delay="1834"/>
                                          </p:stCondLst>
                                        </p:cTn>
                                        <p:tgtEl>
                                          <p:spTgt spid="133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0"/>
            <a:ext cx="8928992" cy="6597352"/>
          </a:xfrm>
        </p:spPr>
        <p:txBody>
          <a:bodyPr/>
          <a:lstStyle/>
          <a:p>
            <a:pPr marL="0" indent="0" algn="just">
              <a:buNone/>
            </a:pPr>
            <a:r>
              <a:rPr lang="pt-BR" sz="2000" b="1" u="sng" dirty="0" smtClean="0"/>
              <a:t>O MOVIMENTO OPERÁRIO...</a:t>
            </a:r>
          </a:p>
          <a:p>
            <a:pPr marL="0" indent="0" algn="just">
              <a:buNone/>
            </a:pPr>
            <a:endParaRPr lang="pt-BR" sz="2000" dirty="0"/>
          </a:p>
          <a:p>
            <a:pPr marL="0" indent="0" algn="just">
              <a:buNone/>
            </a:pPr>
            <a:r>
              <a:rPr lang="pt-BR" sz="2000" dirty="0"/>
              <a:t>Na República Velha temos a vivência de todo um processo de transformações econômicas responsáveis pela industrialização do país. Não percebendo de forma imediata tais mudanças, as autoridades da época pouco se importavam em trazer definições claras com respeito aos direitos dos trabalhadores brasileiros. Por isso, a organização dos operários no país esteve primeiramente ligada ao atendimento de suas demandas mais imediatas</a:t>
            </a:r>
            <a:r>
              <a:rPr lang="pt-BR" sz="2000" dirty="0" smtClean="0"/>
              <a:t>.</a:t>
            </a:r>
          </a:p>
          <a:p>
            <a:pPr marL="0" indent="0" algn="just">
              <a:buNone/>
            </a:pPr>
            <a:r>
              <a:rPr lang="pt-BR" sz="2000" dirty="0" smtClean="0"/>
              <a:t>No </a:t>
            </a:r>
            <a:r>
              <a:rPr lang="pt-BR" sz="2000" dirty="0"/>
              <a:t>início da formação dessa classe de trabalhadores percebemos a predominância de imigrantes europeus fortemente influenciados pelos princípios anarquistas e comunistas. Contando com um inflamado discurso, convocavam os trabalhadores fabris a se unirem em associações que, futuramente, seriam determinantes no surgimento dos primeiros sindicatos. Com o passar do tempo, as reivindicações teriam maior </a:t>
            </a:r>
            <a:r>
              <a:rPr lang="pt-BR" sz="2000" u="sng" dirty="0">
                <a:hlinkClick r:id="rId2"/>
              </a:rPr>
              <a:t>volume</a:t>
            </a:r>
            <a:r>
              <a:rPr lang="pt-BR" sz="2000" dirty="0"/>
              <a:t> e, dessa forma, as manifestações e greves teriam maior expressão</a:t>
            </a:r>
            <a:r>
              <a:rPr lang="pt-BR" sz="2000" dirty="0" smtClean="0"/>
              <a:t>.</a:t>
            </a:r>
          </a:p>
          <a:p>
            <a:pPr marL="0" indent="0" algn="just">
              <a:buNone/>
            </a:pPr>
            <a:r>
              <a:rPr lang="pt-BR" sz="2000" dirty="0" smtClean="0"/>
              <a:t>Na </a:t>
            </a:r>
            <a:r>
              <a:rPr lang="pt-BR" sz="2000" dirty="0"/>
              <a:t>primeira década do século XX, o Brasil já tinha um contingente operário com mais de 100 mil trabalhadores, sendo a grande maioria concentrada nos estados do Rio de Janeiro e São Paulo. Foi nesse contexto que as reivindicações por melhores salários, jornada de trabalho reduzida e assistência social conviveram com perspectivas políticas mais incisivas que lutavam contra a manutenção da propriedade privada e do chamado “Estado Burguês</a:t>
            </a:r>
            <a:r>
              <a:rPr lang="pt-BR" sz="2000" dirty="0" smtClean="0"/>
              <a:t>”.</a:t>
            </a:r>
            <a:endParaRPr lang="pt-BR" sz="2000" dirty="0"/>
          </a:p>
        </p:txBody>
      </p:sp>
    </p:spTree>
    <p:extLst>
      <p:ext uri="{BB962C8B-B14F-4D97-AF65-F5344CB8AC3E}">
        <p14:creationId xmlns:p14="http://schemas.microsoft.com/office/powerpoint/2010/main" val="36384873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260649"/>
            <a:ext cx="8496944" cy="6063952"/>
          </a:xfrm>
        </p:spPr>
        <p:txBody>
          <a:bodyPr/>
          <a:lstStyle/>
          <a:p>
            <a:pPr marL="0" indent="0" algn="just">
              <a:buNone/>
            </a:pPr>
            <a:r>
              <a:rPr lang="pt-BR" sz="2000" dirty="0"/>
              <a:t>Entre os anos de 1903 e 1906, greves de menor expressão tomavam conta dos grandes centros industriais. Tecelões, alfaiates, portuários, mineradores, carpinteiros e ferroviários foram os primeiros a demonstrar sua insatisfação. Notando a consolidação desses levantes, o governo promulgou uma lei expulsando os estrangeiros que fossem considerados uma ameaça à ordem e segurança nacional. Essa primeira tentativa de repressão foi imediatamente respondida por uma greve geral que tomou conta de São Paulo, em 1907.</a:t>
            </a:r>
            <a:br>
              <a:rPr lang="pt-BR" sz="2000" dirty="0"/>
            </a:br>
            <a:r>
              <a:rPr lang="pt-BR" sz="2000" dirty="0" smtClean="0"/>
              <a:t>Mediante </a:t>
            </a:r>
            <a:r>
              <a:rPr lang="pt-BR" sz="2000" dirty="0"/>
              <a:t>a intransigência e a morosidade do governo, uma greve de maiores proporções foi organizada em 1917, mais uma vez, em São Paulo. Os trabalhadores dos setores alimentício, gráfico, têxtil e ferroviário foram os maiores atuantes nesse novo movimento. A tensão tomou conta das ruas da cidade e um inevitável confronto com os policiais aconteceu. Durante o embate, a polícia acabou matando um jovem trabalhador que participava das manifestações.</a:t>
            </a:r>
            <a:br>
              <a:rPr lang="pt-BR" sz="2000" dirty="0"/>
            </a:br>
            <a:r>
              <a:rPr lang="pt-BR" sz="2000" dirty="0" smtClean="0"/>
              <a:t>Esse </a:t>
            </a:r>
            <a:r>
              <a:rPr lang="pt-BR" sz="2000" dirty="0"/>
              <a:t>evento somente inflamou os operários a organizarem passeatas maiores pelo centro da cidade. Atuando em outra frente, trabalhadores formaram barricadas que se espalharam pelo bairro do Brás resistindo ao fogo aberto pelas autoridades. No ano seguinte, anarquistas tentaram conduzir um golpe revolucionário frustrado pela intercepção policial. Vale lembrar que toda essa agitação se deu na mesma época em que as notícias sobre a Revolução Russa ganhavam </a:t>
            </a:r>
            <a:r>
              <a:rPr lang="pt-BR" sz="2000" dirty="0" smtClean="0"/>
              <a:t>os jornais do </a:t>
            </a:r>
            <a:r>
              <a:rPr lang="pt-BR" sz="2000" dirty="0"/>
              <a:t>mundo</a:t>
            </a:r>
            <a:r>
              <a:rPr lang="pt-BR" sz="2000" dirty="0" smtClean="0"/>
              <a:t>.</a:t>
            </a:r>
            <a:endParaRPr lang="pt-BR" sz="2000" dirty="0"/>
          </a:p>
        </p:txBody>
      </p:sp>
    </p:spTree>
    <p:extLst>
      <p:ext uri="{BB962C8B-B14F-4D97-AF65-F5344CB8AC3E}">
        <p14:creationId xmlns:p14="http://schemas.microsoft.com/office/powerpoint/2010/main" val="127534368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6264695"/>
          </a:xfrm>
        </p:spPr>
        <p:txBody>
          <a:bodyPr/>
          <a:lstStyle/>
          <a:p>
            <a:pPr marL="0" indent="0" algn="just">
              <a:buNone/>
            </a:pPr>
            <a:r>
              <a:rPr lang="pt-BR" sz="2800" dirty="0" smtClean="0"/>
              <a:t>Passadas </a:t>
            </a:r>
            <a:r>
              <a:rPr lang="pt-BR" sz="2800" dirty="0"/>
              <a:t>todas essas agitações, a ação grevista serviu para a formação de um movimento mais organizado sob os ditames de um partido político. No ano de 1922, inspirado pelo Partido Bolchevique Russo, foi oficializada a fundação do PCB, Partido Comunista Brasileiro. Paralelamente, os sindicatos passaram a se organizar melhor, mobilizando um grande número de trabalhadores pertencentes a um mesmo ramo da economia industrial</a:t>
            </a:r>
            <a:r>
              <a:rPr lang="pt-BR" sz="2800" dirty="0" smtClean="0"/>
              <a:t>.</a:t>
            </a:r>
          </a:p>
          <a:p>
            <a:pPr marL="0" indent="0" algn="just">
              <a:buNone/>
            </a:pPr>
            <a:endParaRPr lang="pt-BR" sz="2800" dirty="0"/>
          </a:p>
          <a:p>
            <a:pPr marL="0" indent="0" algn="just">
              <a:buNone/>
            </a:pPr>
            <a:r>
              <a:rPr lang="pt-BR" sz="2800" dirty="0" smtClean="0"/>
              <a:t>E hoje...?</a:t>
            </a:r>
            <a:endParaRPr lang="pt-BR" sz="2800" dirty="0"/>
          </a:p>
          <a:p>
            <a:pPr marL="0" indent="0" algn="just">
              <a:buNone/>
            </a:pPr>
            <a:endParaRPr lang="pt-B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221" y="2947326"/>
            <a:ext cx="4250779" cy="391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628800"/>
            <a:ext cx="525658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8243"/>
            <a:ext cx="38100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7382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2"/>
                                        </p:tgtEl>
                                        <p:attrNameLst>
                                          <p:attrName>style.visibility</p:attrName>
                                        </p:attrNameLst>
                                      </p:cBhvr>
                                      <p:to>
                                        <p:strVal val="visible"/>
                                      </p:to>
                                    </p:set>
                                    <p:anim calcmode="lin" valueType="num">
                                      <p:cBhvr additive="base">
                                        <p:cTn id="25" dur="500" fill="hold"/>
                                        <p:tgtEl>
                                          <p:spTgt spid="15362"/>
                                        </p:tgtEl>
                                        <p:attrNameLst>
                                          <p:attrName>ppt_x</p:attrName>
                                        </p:attrNameLst>
                                      </p:cBhvr>
                                      <p:tavLst>
                                        <p:tav tm="0">
                                          <p:val>
                                            <p:strVal val="#ppt_x"/>
                                          </p:val>
                                        </p:tav>
                                        <p:tav tm="100000">
                                          <p:val>
                                            <p:strVal val="#ppt_x"/>
                                          </p:val>
                                        </p:tav>
                                      </p:tavLst>
                                    </p:anim>
                                    <p:anim calcmode="lin" valueType="num">
                                      <p:cBhvr additive="base">
                                        <p:cTn id="26"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5363"/>
                                        </p:tgtEl>
                                        <p:attrNameLst>
                                          <p:attrName>style.visibility</p:attrName>
                                        </p:attrNameLst>
                                      </p:cBhvr>
                                      <p:to>
                                        <p:strVal val="visible"/>
                                      </p:to>
                                    </p:set>
                                    <p:anim calcmode="lin" valueType="num">
                                      <p:cBhvr>
                                        <p:cTn id="31" dur="1000" fill="hold"/>
                                        <p:tgtEl>
                                          <p:spTgt spid="15363"/>
                                        </p:tgtEl>
                                        <p:attrNameLst>
                                          <p:attrName>ppt_w</p:attrName>
                                        </p:attrNameLst>
                                      </p:cBhvr>
                                      <p:tavLst>
                                        <p:tav tm="0">
                                          <p:val>
                                            <p:fltVal val="0"/>
                                          </p:val>
                                        </p:tav>
                                        <p:tav tm="100000">
                                          <p:val>
                                            <p:strVal val="#ppt_w"/>
                                          </p:val>
                                        </p:tav>
                                      </p:tavLst>
                                    </p:anim>
                                    <p:anim calcmode="lin" valueType="num">
                                      <p:cBhvr>
                                        <p:cTn id="32" dur="1000" fill="hold"/>
                                        <p:tgtEl>
                                          <p:spTgt spid="15363"/>
                                        </p:tgtEl>
                                        <p:attrNameLst>
                                          <p:attrName>ppt_h</p:attrName>
                                        </p:attrNameLst>
                                      </p:cBhvr>
                                      <p:tavLst>
                                        <p:tav tm="0">
                                          <p:val>
                                            <p:fltVal val="0"/>
                                          </p:val>
                                        </p:tav>
                                        <p:tav tm="100000">
                                          <p:val>
                                            <p:strVal val="#ppt_h"/>
                                          </p:val>
                                        </p:tav>
                                      </p:tavLst>
                                    </p:anim>
                                    <p:anim calcmode="lin" valueType="num">
                                      <p:cBhvr>
                                        <p:cTn id="33" dur="1000" fill="hold"/>
                                        <p:tgtEl>
                                          <p:spTgt spid="15363"/>
                                        </p:tgtEl>
                                        <p:attrNameLst>
                                          <p:attrName>style.rotation</p:attrName>
                                        </p:attrNameLst>
                                      </p:cBhvr>
                                      <p:tavLst>
                                        <p:tav tm="0">
                                          <p:val>
                                            <p:fltVal val="90"/>
                                          </p:val>
                                        </p:tav>
                                        <p:tav tm="100000">
                                          <p:val>
                                            <p:fltVal val="0"/>
                                          </p:val>
                                        </p:tav>
                                      </p:tavLst>
                                    </p:anim>
                                    <p:animEffect transition="in" filter="fade">
                                      <p:cBhvr>
                                        <p:cTn id="34" dur="1000"/>
                                        <p:tgtEl>
                                          <p:spTgt spid="1536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5364"/>
                                        </p:tgtEl>
                                        <p:attrNameLst>
                                          <p:attrName>style.visibility</p:attrName>
                                        </p:attrNameLst>
                                      </p:cBhvr>
                                      <p:to>
                                        <p:strVal val="visible"/>
                                      </p:to>
                                    </p:set>
                                    <p:animEffect transition="in" filter="randombar(horizontal)">
                                      <p:cBhvr>
                                        <p:cTn id="39"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260648"/>
            <a:ext cx="8784976" cy="6480720"/>
          </a:xfrm>
        </p:spPr>
        <p:txBody>
          <a:bodyPr/>
          <a:lstStyle/>
          <a:p>
            <a:pPr marL="0" indent="0" algn="just">
              <a:buNone/>
            </a:pPr>
            <a:r>
              <a:rPr lang="pt-BR" sz="1800" b="1" i="1" u="sng" dirty="0"/>
              <a:t>O Tenentismo</a:t>
            </a:r>
            <a:r>
              <a:rPr lang="pt-BR" sz="1800" b="1" i="1" dirty="0"/>
              <a:t> - </a:t>
            </a:r>
            <a:r>
              <a:rPr lang="pt-BR" sz="1800" b="1" i="1" u="sng" dirty="0"/>
              <a:t>A rebelião dos jovens militares</a:t>
            </a:r>
            <a:endParaRPr lang="pt-BR" sz="1800" b="1" dirty="0"/>
          </a:p>
          <a:p>
            <a:pPr marL="0" indent="0" algn="just">
              <a:buNone/>
            </a:pPr>
            <a:r>
              <a:rPr lang="pt-BR" sz="1800" dirty="0"/>
              <a:t> </a:t>
            </a:r>
            <a:r>
              <a:rPr lang="pt-BR" sz="1800" dirty="0" smtClean="0"/>
              <a:t>No </a:t>
            </a:r>
            <a:r>
              <a:rPr lang="pt-BR" sz="1800" dirty="0"/>
              <a:t>inicio da década de 1920 , crescia o descontentamento social contra o sistema oligárquico  que dominava a política brasileira.</a:t>
            </a:r>
          </a:p>
          <a:p>
            <a:pPr marL="0" indent="0" algn="just">
              <a:buNone/>
            </a:pPr>
            <a:r>
              <a:rPr lang="pt-BR" sz="1800" dirty="0"/>
              <a:t>Esse descontentamento partiu da população dos grandes centros urbanos , que não estava diretamente sujeitas às pressões dos "coronéis" . O clima de revolta atingiu as forças armadas , difundindo - se sobretudo entre os tenentes</a:t>
            </a:r>
            <a:r>
              <a:rPr lang="pt-BR" sz="1800" dirty="0" smtClean="0"/>
              <a:t>. Surgiu </a:t>
            </a:r>
            <a:r>
              <a:rPr lang="pt-BR" sz="1800" dirty="0"/>
              <a:t>então, o </a:t>
            </a:r>
            <a:r>
              <a:rPr lang="pt-BR" sz="1800" b="1" dirty="0"/>
              <a:t>tenentismo</a:t>
            </a:r>
            <a:r>
              <a:rPr lang="pt-BR" sz="1800" dirty="0"/>
              <a:t> , um movimento político - militar que pela luta armada , pretendia conquistar o poder e fazer reformas na sociedade.</a:t>
            </a:r>
          </a:p>
          <a:p>
            <a:pPr marL="0" indent="0" algn="just">
              <a:buNone/>
            </a:pPr>
            <a:r>
              <a:rPr lang="pt-BR" sz="1800" dirty="0"/>
              <a:t>Os tenentes pregavam a moralização da administração publica , o fim da corrupção eleitoral o fim do voto aberto e queriam uma reforma na educação , para que o ensino fosse para todos os brasileiros. Eles conseguiram a simpatia da classe média e do proletariado , mas não da classe operária , que para eles estabelecia a verdadeira posição entre exploradores e explorados</a:t>
            </a:r>
            <a:r>
              <a:rPr lang="pt-BR" sz="1800" dirty="0" smtClean="0"/>
              <a:t>. A Coluna Prestes foi o grande marco deste movimento!</a:t>
            </a:r>
          </a:p>
          <a:p>
            <a:pPr marL="0" indent="0" algn="just">
              <a:buNone/>
            </a:pPr>
            <a:endParaRPr lang="pt-BR" sz="1800" dirty="0"/>
          </a:p>
          <a:p>
            <a:pPr marL="0" indent="0" algn="just">
              <a:buNone/>
            </a:pPr>
            <a:r>
              <a:rPr lang="pt-BR" sz="1800" dirty="0" smtClean="0"/>
              <a:t>MAS HÁ RELATOS QUE...</a:t>
            </a:r>
          </a:p>
          <a:p>
            <a:pPr marL="0" indent="0" algn="just">
              <a:buNone/>
            </a:pPr>
            <a:endParaRPr lang="pt-BR" sz="1800" dirty="0" smtClean="0"/>
          </a:p>
          <a:p>
            <a:pPr marL="0" indent="0" algn="just">
              <a:buNone/>
            </a:pPr>
            <a:r>
              <a:rPr lang="pt-BR" sz="1800" dirty="0" smtClean="0"/>
              <a:t>“Os </a:t>
            </a:r>
            <a:r>
              <a:rPr lang="pt-BR" sz="1800" dirty="0"/>
              <a:t>historiadores não chegam a um consenso sobre esse assunto, mas o fato é que a coluna também cometeu muitos delitos por onde passou. Há relatos de saques e estupros em algumas comunidades, mas os crimes eram punidos com rigor pelos líderes do movimento, às vezes até mesmo com a execução dos </a:t>
            </a:r>
            <a:r>
              <a:rPr lang="pt-BR" sz="1800" dirty="0" smtClean="0"/>
              <a:t>culpados.”</a:t>
            </a:r>
            <a:endParaRPr lang="pt-BR" sz="1800" dirty="0"/>
          </a:p>
        </p:txBody>
      </p:sp>
      <p:pic>
        <p:nvPicPr>
          <p:cNvPr id="4" name="Picture 4" descr="Coluna Prest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80728"/>
            <a:ext cx="4337050" cy="43926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966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Effect transition="in" filter="wipe(down)">
                                      <p:cBhvr>
                                        <p:cTn id="97" dur="580">
                                          <p:stCondLst>
                                            <p:cond delay="0"/>
                                          </p:stCondLst>
                                        </p:cTn>
                                        <p:tgtEl>
                                          <p:spTgt spid="3">
                                            <p:txEl>
                                              <p:pRg st="7" end="7"/>
                                            </p:txEl>
                                          </p:spTgt>
                                        </p:tgtEl>
                                      </p:cBhvr>
                                    </p:animEffect>
                                    <p:anim calcmode="lin" valueType="num">
                                      <p:cBhvr>
                                        <p:cTn id="9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7" end="7"/>
                                            </p:txEl>
                                          </p:spTgt>
                                        </p:tgtEl>
                                      </p:cBhvr>
                                      <p:to x="100000" y="60000"/>
                                    </p:animScale>
                                    <p:animScale>
                                      <p:cBhvr>
                                        <p:cTn id="104" dur="166" decel="50000">
                                          <p:stCondLst>
                                            <p:cond delay="676"/>
                                          </p:stCondLst>
                                        </p:cTn>
                                        <p:tgtEl>
                                          <p:spTgt spid="3">
                                            <p:txEl>
                                              <p:pRg st="7" end="7"/>
                                            </p:txEl>
                                          </p:spTgt>
                                        </p:tgtEl>
                                      </p:cBhvr>
                                      <p:to x="100000" y="100000"/>
                                    </p:animScale>
                                    <p:animScale>
                                      <p:cBhvr>
                                        <p:cTn id="105" dur="26">
                                          <p:stCondLst>
                                            <p:cond delay="1312"/>
                                          </p:stCondLst>
                                        </p:cTn>
                                        <p:tgtEl>
                                          <p:spTgt spid="3">
                                            <p:txEl>
                                              <p:pRg st="7" end="7"/>
                                            </p:txEl>
                                          </p:spTgt>
                                        </p:tgtEl>
                                      </p:cBhvr>
                                      <p:to x="100000" y="80000"/>
                                    </p:animScale>
                                    <p:animScale>
                                      <p:cBhvr>
                                        <p:cTn id="106" dur="166" decel="50000">
                                          <p:stCondLst>
                                            <p:cond delay="1338"/>
                                          </p:stCondLst>
                                        </p:cTn>
                                        <p:tgtEl>
                                          <p:spTgt spid="3">
                                            <p:txEl>
                                              <p:pRg st="7" end="7"/>
                                            </p:txEl>
                                          </p:spTgt>
                                        </p:tgtEl>
                                      </p:cBhvr>
                                      <p:to x="100000" y="100000"/>
                                    </p:animScale>
                                    <p:animScale>
                                      <p:cBhvr>
                                        <p:cTn id="107" dur="26">
                                          <p:stCondLst>
                                            <p:cond delay="1642"/>
                                          </p:stCondLst>
                                        </p:cTn>
                                        <p:tgtEl>
                                          <p:spTgt spid="3">
                                            <p:txEl>
                                              <p:pRg st="7" end="7"/>
                                            </p:txEl>
                                          </p:spTgt>
                                        </p:tgtEl>
                                      </p:cBhvr>
                                      <p:to x="100000" y="90000"/>
                                    </p:animScale>
                                    <p:animScale>
                                      <p:cBhvr>
                                        <p:cTn id="108" dur="166" decel="50000">
                                          <p:stCondLst>
                                            <p:cond delay="1668"/>
                                          </p:stCondLst>
                                        </p:cTn>
                                        <p:tgtEl>
                                          <p:spTgt spid="3">
                                            <p:txEl>
                                              <p:pRg st="7" end="7"/>
                                            </p:txEl>
                                          </p:spTgt>
                                        </p:tgtEl>
                                      </p:cBhvr>
                                      <p:to x="100000" y="100000"/>
                                    </p:animScale>
                                    <p:animScale>
                                      <p:cBhvr>
                                        <p:cTn id="109" dur="26">
                                          <p:stCondLst>
                                            <p:cond delay="1808"/>
                                          </p:stCondLst>
                                        </p:cTn>
                                        <p:tgtEl>
                                          <p:spTgt spid="3">
                                            <p:txEl>
                                              <p:pRg st="7" end="7"/>
                                            </p:txEl>
                                          </p:spTgt>
                                        </p:tgtEl>
                                      </p:cBhvr>
                                      <p:to x="100000" y="95000"/>
                                    </p:animScale>
                                    <p:animScale>
                                      <p:cBhvr>
                                        <p:cTn id="110" dur="166" decel="50000">
                                          <p:stCondLst>
                                            <p:cond delay="1834"/>
                                          </p:stCondLst>
                                        </p:cTn>
                                        <p:tgtEl>
                                          <p:spTgt spid="3">
                                            <p:txEl>
                                              <p:pRg st="7" end="7"/>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nodeType="click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randombar(horizontal)">
                                      <p:cBhvr>
                                        <p:cTn id="1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864096"/>
          </a:xfrm>
        </p:spPr>
        <p:txBody>
          <a:bodyPr/>
          <a:lstStyle/>
          <a:p>
            <a:pPr algn="ctr"/>
            <a:r>
              <a:rPr lang="pt-BR" dirty="0" smtClean="0"/>
              <a:t>O “fim” da República Velha...</a:t>
            </a:r>
            <a:endParaRPr lang="pt-BR" dirty="0"/>
          </a:p>
        </p:txBody>
      </p:sp>
      <p:sp>
        <p:nvSpPr>
          <p:cNvPr id="3" name="Espaço Reservado para Conteúdo 2"/>
          <p:cNvSpPr>
            <a:spLocks noGrp="1"/>
          </p:cNvSpPr>
          <p:nvPr>
            <p:ph idx="1"/>
          </p:nvPr>
        </p:nvSpPr>
        <p:spPr>
          <a:xfrm>
            <a:off x="323528" y="1340769"/>
            <a:ext cx="8568952" cy="5184576"/>
          </a:xfrm>
        </p:spPr>
        <p:txBody>
          <a:bodyPr/>
          <a:lstStyle/>
          <a:p>
            <a:pPr marL="0" indent="0" algn="just">
              <a:buNone/>
            </a:pPr>
            <a:r>
              <a:rPr lang="pt-BR" sz="2000" i="1" u="sng" dirty="0" smtClean="0"/>
              <a:t>Manifestações </a:t>
            </a:r>
            <a:r>
              <a:rPr lang="pt-BR" sz="2000" i="1" u="sng" dirty="0"/>
              <a:t>de diversos setores abalam o poder do governo.</a:t>
            </a:r>
          </a:p>
          <a:p>
            <a:pPr marL="393700" lvl="1" indent="0" algn="just">
              <a:buNone/>
            </a:pPr>
            <a:r>
              <a:rPr lang="pt-BR" sz="2000" dirty="0" smtClean="0"/>
              <a:t>- Movimentos operário e tenentista.</a:t>
            </a:r>
            <a:endParaRPr lang="pt-BR" sz="2000" dirty="0"/>
          </a:p>
          <a:p>
            <a:pPr marL="0" indent="0" algn="just">
              <a:buNone/>
            </a:pPr>
            <a:r>
              <a:rPr lang="pt-BR" sz="2000" i="1" u="sng" dirty="0" smtClean="0"/>
              <a:t>A </a:t>
            </a:r>
            <a:r>
              <a:rPr lang="pt-BR" sz="2000" i="1" u="sng" dirty="0"/>
              <a:t>Revolução de 30:</a:t>
            </a:r>
          </a:p>
          <a:p>
            <a:pPr marL="393700" lvl="1" indent="0" algn="just">
              <a:buNone/>
            </a:pPr>
            <a:r>
              <a:rPr lang="pt-BR" sz="2000" dirty="0" smtClean="0"/>
              <a:t>- Crise </a:t>
            </a:r>
            <a:r>
              <a:rPr lang="pt-BR" sz="2000" dirty="0"/>
              <a:t>de 29 abala poder econômico dos cafeicultores.</a:t>
            </a:r>
          </a:p>
          <a:p>
            <a:pPr marL="393700" lvl="1" indent="0" algn="just">
              <a:buNone/>
            </a:pPr>
            <a:r>
              <a:rPr lang="pt-BR" sz="2000" dirty="0" smtClean="0"/>
              <a:t>- Governo </a:t>
            </a:r>
            <a:r>
              <a:rPr lang="pt-BR" sz="2000" dirty="0"/>
              <a:t>não tem como valorizar artificialmente o café.</a:t>
            </a:r>
          </a:p>
          <a:p>
            <a:pPr marL="393700" lvl="1" indent="0" algn="just">
              <a:buNone/>
            </a:pPr>
            <a:r>
              <a:rPr lang="pt-BR" sz="2000" dirty="0" smtClean="0"/>
              <a:t>- Rompimento </a:t>
            </a:r>
            <a:r>
              <a:rPr lang="pt-BR" sz="2000" dirty="0"/>
              <a:t>do pacto do café-com-leite: era a vez de MG indicar o candidato, porém, SP indica o paulista Júlio Prestes para a sucessão do presidente Washington Luís</a:t>
            </a:r>
            <a:r>
              <a:rPr lang="pt-BR" sz="2000" dirty="0" smtClean="0"/>
              <a:t>.</a:t>
            </a:r>
          </a:p>
          <a:p>
            <a:pPr marL="393700" lvl="1" indent="0" algn="just">
              <a:buNone/>
            </a:pPr>
            <a:r>
              <a:rPr lang="pt-BR" sz="2000" dirty="0" smtClean="0"/>
              <a:t>- MG </a:t>
            </a:r>
            <a:r>
              <a:rPr lang="pt-BR" sz="2000" dirty="0"/>
              <a:t>+ RS + PB formam a </a:t>
            </a:r>
            <a:r>
              <a:rPr lang="pt-BR" sz="2000" b="1" dirty="0"/>
              <a:t>ALIANÇA LIBERAL</a:t>
            </a:r>
            <a:r>
              <a:rPr lang="pt-BR" sz="2000" dirty="0"/>
              <a:t> com os candidatos </a:t>
            </a:r>
            <a:r>
              <a:rPr lang="pt-BR" sz="2000" b="1" dirty="0"/>
              <a:t>Getúlio Vargas</a:t>
            </a:r>
            <a:r>
              <a:rPr lang="pt-BR" sz="2000" dirty="0"/>
              <a:t> </a:t>
            </a:r>
            <a:r>
              <a:rPr lang="pt-BR" sz="2000" b="1" dirty="0"/>
              <a:t>(RS) e João Pessoa (PB)</a:t>
            </a:r>
            <a:r>
              <a:rPr lang="pt-BR" sz="2000" dirty="0"/>
              <a:t> para presidente e vice, respectivamente.</a:t>
            </a:r>
          </a:p>
          <a:p>
            <a:pPr lvl="1" algn="just"/>
            <a:r>
              <a:rPr lang="pt-BR" sz="2000" dirty="0"/>
              <a:t>Aliança liberal recebe apoio de alguns tenentes e classe média urbana, além de várias outras oligarquias dissidentes.</a:t>
            </a:r>
          </a:p>
          <a:p>
            <a:pPr lvl="1" algn="just"/>
            <a:r>
              <a:rPr lang="pt-BR" sz="2000" dirty="0"/>
              <a:t>Júlio Prestes vence eleição fraudulenta.</a:t>
            </a:r>
          </a:p>
          <a:p>
            <a:pPr lvl="1" algn="just"/>
            <a:r>
              <a:rPr lang="pt-BR" sz="2000" dirty="0"/>
              <a:t>Protestos  contra o resultado das urnas tomam conta do país</a:t>
            </a:r>
            <a:r>
              <a:rPr lang="pt-BR" sz="2000" dirty="0" smtClean="0"/>
              <a:t>.</a:t>
            </a:r>
            <a:endParaRPr lang="pt-BR" sz="20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72816"/>
            <a:ext cx="460851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30465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6" end="6"/>
                                            </p:txEl>
                                          </p:spTgt>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3">
                                            <p:txEl>
                                              <p:pRg st="7" end="7"/>
                                            </p:txEl>
                                          </p:spTgt>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8" end="8"/>
                                            </p:txEl>
                                          </p:spTgt>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p:cTn id="6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17410"/>
                                        </p:tgtEl>
                                        <p:attrNameLst>
                                          <p:attrName>style.visibility</p:attrName>
                                        </p:attrNameLst>
                                      </p:cBhvr>
                                      <p:to>
                                        <p:strVal val="visible"/>
                                      </p:to>
                                    </p:set>
                                    <p:animEffect transition="in" filter="randombar(horizontal)">
                                      <p:cBhvr>
                                        <p:cTn id="76"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3"/>
            <a:ext cx="8229600" cy="5847928"/>
          </a:xfrm>
        </p:spPr>
        <p:txBody>
          <a:bodyPr/>
          <a:lstStyle/>
          <a:p>
            <a:pPr lvl="1" algn="just"/>
            <a:r>
              <a:rPr lang="pt-BR" sz="2200" dirty="0"/>
              <a:t>João Pessoa é assassinado na PB.</a:t>
            </a:r>
          </a:p>
          <a:p>
            <a:pPr lvl="1" algn="just"/>
            <a:r>
              <a:rPr lang="pt-BR" sz="2200" dirty="0"/>
              <a:t>Agitação popular aumenta.</a:t>
            </a:r>
          </a:p>
          <a:p>
            <a:pPr lvl="1" algn="just"/>
            <a:r>
              <a:rPr lang="pt-BR" sz="2200" dirty="0"/>
              <a:t>Exército resolve depor o então presidente Washington Luís antes mesmo da posse de Júlio Prestes e entregar a presidência ao comandante em chefe da revolta, Getúlio Vargas</a:t>
            </a:r>
            <a:r>
              <a:rPr lang="pt-BR" sz="2200" dirty="0" smtClean="0"/>
              <a:t>.</a:t>
            </a:r>
          </a:p>
          <a:p>
            <a:pPr lvl="1" algn="just"/>
            <a:endParaRPr lang="pt-BR" sz="2200" dirty="0"/>
          </a:p>
          <a:p>
            <a:pPr marL="393700" lvl="1" indent="0" algn="ctr">
              <a:buNone/>
            </a:pPr>
            <a:r>
              <a:rPr lang="pt-BR" sz="2200" b="1" u="sng" dirty="0" smtClean="0"/>
              <a:t>JOÃO PESSOA DE HOMEM </a:t>
            </a:r>
            <a:r>
              <a:rPr lang="pt-BR" sz="2200" b="1" u="sng" dirty="0"/>
              <a:t>A </a:t>
            </a:r>
            <a:r>
              <a:rPr lang="pt-BR" sz="2200" b="1" u="sng" dirty="0" smtClean="0"/>
              <a:t>MÁRTIR!</a:t>
            </a:r>
          </a:p>
          <a:p>
            <a:pPr marL="393700" lvl="1" indent="0" algn="just">
              <a:buNone/>
            </a:pPr>
            <a:r>
              <a:rPr lang="pt-BR" sz="2000" dirty="0" smtClean="0"/>
              <a:t>“Um </a:t>
            </a:r>
            <a:r>
              <a:rPr lang="pt-BR" sz="2000" dirty="0"/>
              <a:t>acontecimento importante e inesperado deu força à conspiração revolucionária. Em 26 de julho, João Pessoa foi assassinado em Recife e se tornou um mártir. Sua morte e a “degola” de muitos deputados eleitos de Minas Gerais e da Paraíba fizeram com que as antigas oligarquias apoiassem o golpe. Eles foram cautelosos, e colocaram no comando do movimento revolucionário </a:t>
            </a:r>
            <a:r>
              <a:rPr lang="pt-BR" sz="2000" dirty="0" err="1"/>
              <a:t>Goés</a:t>
            </a:r>
            <a:r>
              <a:rPr lang="pt-BR" sz="2000" dirty="0"/>
              <a:t> Monteiro, que tinha a confiança dos políticos gaúchos. Em 3 de outubro de 1930, uma revolta irrompeu no Rio Grande do Sul, e foi seguida por outras no Nordeste, sob liderança de Juarez Távora</a:t>
            </a:r>
            <a:r>
              <a:rPr lang="pt-BR" sz="2000" dirty="0" smtClean="0"/>
              <a:t>.”</a:t>
            </a:r>
            <a:endParaRPr lang="pt-BR" sz="2200" dirty="0"/>
          </a:p>
          <a:p>
            <a:pPr algn="just">
              <a:buFontTx/>
              <a:buNone/>
            </a:pPr>
            <a:endParaRPr lang="pt-BR" sz="2200" b="1" dirty="0">
              <a:solidFill>
                <a:srgbClr val="FF33CC"/>
              </a:solidFill>
            </a:endParaRPr>
          </a:p>
          <a:p>
            <a:pPr algn="just"/>
            <a:endParaRPr lang="pt-BR" sz="22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0648"/>
            <a:ext cx="5256584" cy="251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068960"/>
            <a:ext cx="45529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 explicativo retangular 3"/>
          <p:cNvSpPr/>
          <p:nvPr/>
        </p:nvSpPr>
        <p:spPr>
          <a:xfrm>
            <a:off x="5220072" y="1124744"/>
            <a:ext cx="2808312" cy="2592288"/>
          </a:xfrm>
          <a:prstGeom prst="wedgeRectCallout">
            <a:avLst>
              <a:gd name="adj1" fmla="val -99873"/>
              <a:gd name="adj2" fmla="val 68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TALES,VOU SER SINCERO,PREFERIA OUTRA BANDEIRA!</a:t>
            </a:r>
            <a:endParaRPr lang="pt-BR" sz="2000" b="1" dirty="0"/>
          </a:p>
        </p:txBody>
      </p:sp>
      <p:sp>
        <p:nvSpPr>
          <p:cNvPr id="5" name="Texto explicativo retangular 4"/>
          <p:cNvSpPr/>
          <p:nvPr/>
        </p:nvSpPr>
        <p:spPr>
          <a:xfrm>
            <a:off x="392036" y="1268760"/>
            <a:ext cx="1731692" cy="1152128"/>
          </a:xfrm>
          <a:prstGeom prst="wedgeRectCallout">
            <a:avLst>
              <a:gd name="adj1" fmla="val 41058"/>
              <a:gd name="adj2" fmla="val 1821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EU TAMBÉM MIGUEL!</a:t>
            </a:r>
            <a:endParaRPr lang="pt-BR" b="1" dirty="0"/>
          </a:p>
        </p:txBody>
      </p:sp>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412776"/>
            <a:ext cx="7704855"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74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386"/>
                                        </p:tgtEl>
                                        <p:attrNameLst>
                                          <p:attrName>style.visibility</p:attrName>
                                        </p:attrNameLst>
                                      </p:cBhvr>
                                      <p:to>
                                        <p:strVal val="visible"/>
                                      </p:to>
                                    </p:set>
                                    <p:animEffect transition="in" filter="randombar(horizontal)">
                                      <p:cBhvr>
                                        <p:cTn id="29" dur="500"/>
                                        <p:tgtEl>
                                          <p:spTgt spid="1638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6387"/>
                                        </p:tgtEl>
                                        <p:attrNameLst>
                                          <p:attrName>style.visibility</p:attrName>
                                        </p:attrNameLst>
                                      </p:cBhvr>
                                      <p:to>
                                        <p:strVal val="visible"/>
                                      </p:to>
                                    </p:set>
                                    <p:animEffect transition="in" filter="fade">
                                      <p:cBhvr>
                                        <p:cTn id="34" dur="1000"/>
                                        <p:tgtEl>
                                          <p:spTgt spid="16387"/>
                                        </p:tgtEl>
                                      </p:cBhvr>
                                    </p:animEffect>
                                    <p:anim calcmode="lin" valueType="num">
                                      <p:cBhvr>
                                        <p:cTn id="35" dur="1000" fill="hold"/>
                                        <p:tgtEl>
                                          <p:spTgt spid="16387"/>
                                        </p:tgtEl>
                                        <p:attrNameLst>
                                          <p:attrName>ppt_x</p:attrName>
                                        </p:attrNameLst>
                                      </p:cBhvr>
                                      <p:tavLst>
                                        <p:tav tm="0">
                                          <p:val>
                                            <p:strVal val="#ppt_x"/>
                                          </p:val>
                                        </p:tav>
                                        <p:tav tm="100000">
                                          <p:val>
                                            <p:strVal val="#ppt_x"/>
                                          </p:val>
                                        </p:tav>
                                      </p:tavLst>
                                    </p:anim>
                                    <p:anim calcmode="lin" valueType="num">
                                      <p:cBhvr>
                                        <p:cTn id="36"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6390"/>
                                        </p:tgtEl>
                                        <p:attrNameLst>
                                          <p:attrName>style.visibility</p:attrName>
                                        </p:attrNameLst>
                                      </p:cBhvr>
                                      <p:to>
                                        <p:strVal val="visible"/>
                                      </p:to>
                                    </p:set>
                                    <p:animEffect transition="in" filter="randombar(horizontal)">
                                      <p:cBhvr>
                                        <p:cTn id="51"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648072"/>
          </a:xfrm>
        </p:spPr>
        <p:txBody>
          <a:bodyPr/>
          <a:lstStyle/>
          <a:p>
            <a:r>
              <a:rPr lang="pt-BR" dirty="0" smtClean="0"/>
              <a:t>“Dinheiro na mão é vendaval...”</a:t>
            </a:r>
            <a:endParaRPr lang="pt-BR" dirty="0"/>
          </a:p>
        </p:txBody>
      </p:sp>
      <p:sp>
        <p:nvSpPr>
          <p:cNvPr id="3" name="Espaço Reservado para Conteúdo 2"/>
          <p:cNvSpPr>
            <a:spLocks noGrp="1"/>
          </p:cNvSpPr>
          <p:nvPr>
            <p:ph idx="1"/>
          </p:nvPr>
        </p:nvSpPr>
        <p:spPr>
          <a:xfrm>
            <a:off x="251520" y="1052736"/>
            <a:ext cx="8712968" cy="5400600"/>
          </a:xfrm>
        </p:spPr>
        <p:txBody>
          <a:bodyPr/>
          <a:lstStyle/>
          <a:p>
            <a:pPr marL="0" indent="0" algn="just">
              <a:buNone/>
            </a:pPr>
            <a:r>
              <a:rPr lang="pt-BR" sz="2400" b="1" dirty="0"/>
              <a:t>O </a:t>
            </a:r>
            <a:r>
              <a:rPr lang="pt-BR" sz="2400" b="1" dirty="0" smtClean="0"/>
              <a:t>Encilhamento</a:t>
            </a:r>
          </a:p>
          <a:p>
            <a:pPr marL="0" indent="0" algn="just">
              <a:buNone/>
            </a:pPr>
            <a:r>
              <a:rPr lang="pt-BR" sz="2400" dirty="0" smtClean="0"/>
              <a:t>Rui </a:t>
            </a:r>
            <a:r>
              <a:rPr lang="pt-BR" sz="2400" dirty="0"/>
              <a:t>Barbosa, na pasta da Fazenda ao estabelecer novo regime financeiro, provocara um fenômeno econômico de 1889 a 1892 que se convencionou chamar de encilhamento.</a:t>
            </a:r>
          </a:p>
          <a:p>
            <a:pPr marL="0" indent="0" algn="just">
              <a:buNone/>
            </a:pPr>
            <a:r>
              <a:rPr lang="pt-BR" sz="2400" dirty="0"/>
              <a:t>Facilitara-se o crédito, dera-se liberdade aos Bancos, emitira-se bastante; esperava-se assim estimular a economia republicana. Os resultados, porém, </a:t>
            </a:r>
            <a:r>
              <a:rPr lang="pt-BR" sz="2400" dirty="0" smtClean="0"/>
              <a:t>foram </a:t>
            </a:r>
            <a:r>
              <a:rPr lang="pt-BR" sz="2400" dirty="0"/>
              <a:t>diversos. Não foram criadas grandes empresas agrícolas ou industriais e sim companhias dedicadas sobretudo à exploração dos valores das respectivas ações, desenvolvendo-se desenfreado jogo de Bolsa.</a:t>
            </a:r>
          </a:p>
          <a:p>
            <a:pPr marL="0" indent="0" algn="just">
              <a:buNone/>
            </a:pPr>
            <a:r>
              <a:rPr lang="pt-BR" sz="2400" dirty="0"/>
              <a:t>Quando se evidenciou que as fabulosas empresas eram absolutamente insolváveis, era tarde. O país já sofria os efeitos de uma inflação desordenada e as taxas cambiais favoreciam substancialmente as moedas estrangeiras</a:t>
            </a:r>
          </a:p>
          <a:p>
            <a:pPr marL="0" indent="0" algn="just">
              <a:buNone/>
            </a:pPr>
            <a:endParaRPr lang="pt-B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52936"/>
            <a:ext cx="2639541" cy="37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 explicativo em forma de nuvem 3"/>
          <p:cNvSpPr/>
          <p:nvPr/>
        </p:nvSpPr>
        <p:spPr>
          <a:xfrm>
            <a:off x="3275856" y="836712"/>
            <a:ext cx="3384376" cy="3096344"/>
          </a:xfrm>
          <a:prstGeom prst="cloudCallout">
            <a:avLst>
              <a:gd name="adj1" fmla="val -60020"/>
              <a:gd name="adj2" fmla="val 36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TOMARA QUE O POVO ESQUEÇA RÁPIDO ESTA “MANCADA”!</a:t>
            </a:r>
            <a:endParaRPr lang="pt-BR" b="1" dirty="0"/>
          </a:p>
        </p:txBody>
      </p:sp>
    </p:spTree>
    <p:extLst>
      <p:ext uri="{BB962C8B-B14F-4D97-AF65-F5344CB8AC3E}">
        <p14:creationId xmlns:p14="http://schemas.microsoft.com/office/powerpoint/2010/main" val="93180150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randombar(horizontal)">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8363272" cy="648072"/>
          </a:xfrm>
        </p:spPr>
        <p:txBody>
          <a:bodyPr/>
          <a:lstStyle/>
          <a:p>
            <a:r>
              <a:rPr lang="pt-BR" dirty="0" smtClean="0"/>
              <a:t>E a nossa Constituição de 1891?</a:t>
            </a:r>
            <a:endParaRPr lang="pt-BR" dirty="0"/>
          </a:p>
        </p:txBody>
      </p:sp>
      <p:sp>
        <p:nvSpPr>
          <p:cNvPr id="3" name="Espaço Reservado para Conteúdo 2"/>
          <p:cNvSpPr>
            <a:spLocks noGrp="1"/>
          </p:cNvSpPr>
          <p:nvPr>
            <p:ph idx="1"/>
          </p:nvPr>
        </p:nvSpPr>
        <p:spPr>
          <a:xfrm>
            <a:off x="323528" y="980728"/>
            <a:ext cx="8496944" cy="5328592"/>
          </a:xfrm>
        </p:spPr>
        <p:txBody>
          <a:bodyPr/>
          <a:lstStyle/>
          <a:p>
            <a:pPr marL="0" indent="0" algn="just">
              <a:buNone/>
            </a:pPr>
            <a:r>
              <a:rPr lang="pt-BR" sz="2400" dirty="0"/>
              <a:t>Com a proclamação da república, naturalmente não mais vigorava a Constituição de 1824. Nomeara  o  Governo Provisório uma  comissão especial   para  elaborar o  projeto de uma Constituição republicana que deveria ser apresentado ao futuro Congresso Constituinte.</a:t>
            </a:r>
          </a:p>
          <a:p>
            <a:pPr marL="0" indent="0" algn="just">
              <a:buNone/>
            </a:pPr>
            <a:r>
              <a:rPr lang="pt-BR" sz="2400" dirty="0"/>
              <a:t>Modelou-se pela Constituição dos Estados Unidos o projeto elaborado; era republicano, federativo e presidencialista. Embora ampla autonomia fosse dada aos Estados, os grandes poderes pertenciam à União.</a:t>
            </a:r>
          </a:p>
          <a:p>
            <a:pPr marL="0" indent="0" algn="just">
              <a:buNone/>
            </a:pPr>
            <a:r>
              <a:rPr lang="pt-BR" sz="2400" dirty="0"/>
              <a:t>Um ano após a proclamação da República (15 de novembro de 1990), instalava-se o Congresso Constituinte, cujos membros haviam sido escolhidos pela primeira eleição republicana realizada em nosso país. Então, em 24 de fevereiro de 1891 era promulgada a primeira </a:t>
            </a:r>
            <a:r>
              <a:rPr lang="pt-BR" sz="2400" dirty="0" smtClean="0"/>
              <a:t>Constituição da República.</a:t>
            </a:r>
            <a:endParaRPr lang="pt-BR" sz="2400" dirty="0"/>
          </a:p>
          <a:p>
            <a:pPr marL="0" indent="0" algn="just">
              <a:buNone/>
            </a:pPr>
            <a:endParaRPr lang="pt-BR" sz="2400" dirty="0"/>
          </a:p>
        </p:txBody>
      </p:sp>
    </p:spTree>
    <p:extLst>
      <p:ext uri="{BB962C8B-B14F-4D97-AF65-F5344CB8AC3E}">
        <p14:creationId xmlns:p14="http://schemas.microsoft.com/office/powerpoint/2010/main" val="15842413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88641"/>
            <a:ext cx="8712968" cy="6135960"/>
          </a:xfrm>
        </p:spPr>
        <p:txBody>
          <a:bodyPr/>
          <a:lstStyle/>
          <a:p>
            <a:pPr marL="0" indent="0" algn="just">
              <a:buNone/>
            </a:pPr>
            <a:r>
              <a:rPr lang="pt-BR" sz="2400" b="1" u="sng" dirty="0"/>
              <a:t>Suas principais disposições eram:</a:t>
            </a:r>
          </a:p>
          <a:p>
            <a:pPr marL="0" indent="0" algn="just">
              <a:buNone/>
            </a:pPr>
            <a:r>
              <a:rPr lang="pt-BR" sz="2400" dirty="0" smtClean="0"/>
              <a:t>- A </a:t>
            </a:r>
            <a:r>
              <a:rPr lang="pt-BR" sz="2400" dirty="0"/>
              <a:t>suprema autoridade do país seria o Presidente da República, com mandato de quatro anos e eleito diretamente pelo povo</a:t>
            </a:r>
            <a:r>
              <a:rPr lang="pt-BR" sz="2400" dirty="0" smtClean="0"/>
              <a:t>.</a:t>
            </a:r>
          </a:p>
          <a:p>
            <a:pPr marL="0" indent="0" algn="just">
              <a:buNone/>
            </a:pPr>
            <a:r>
              <a:rPr lang="pt-BR" sz="2400" dirty="0" smtClean="0"/>
              <a:t>- Os </a:t>
            </a:r>
            <a:r>
              <a:rPr lang="pt-BR" sz="2400" dirty="0"/>
              <a:t>ministros seriam de sua livre escolha</a:t>
            </a:r>
            <a:r>
              <a:rPr lang="pt-BR" sz="2400" dirty="0" smtClean="0"/>
              <a:t>.</a:t>
            </a:r>
          </a:p>
          <a:p>
            <a:pPr marL="0" indent="0" algn="just">
              <a:buNone/>
            </a:pPr>
            <a:r>
              <a:rPr lang="pt-BR" sz="2400" dirty="0" smtClean="0"/>
              <a:t>- Senadores </a:t>
            </a:r>
            <a:r>
              <a:rPr lang="pt-BR" sz="2400" dirty="0"/>
              <a:t>e deputados também seriam eleitos pelo povo</a:t>
            </a:r>
            <a:r>
              <a:rPr lang="pt-BR" sz="2400" dirty="0" smtClean="0"/>
              <a:t>.</a:t>
            </a:r>
          </a:p>
          <a:p>
            <a:pPr marL="0" indent="0" algn="just">
              <a:buNone/>
            </a:pPr>
            <a:r>
              <a:rPr lang="pt-BR" sz="2400" dirty="0" smtClean="0"/>
              <a:t>- Os </a:t>
            </a:r>
            <a:r>
              <a:rPr lang="pt-BR" sz="2400" dirty="0"/>
              <a:t>Estados e o Distrito Federal seriam representados por 3 senadores, com mandatos de nove anos, e por deputados em número proporcional às suas respectivas populações, com mandatos de 3 anos</a:t>
            </a:r>
            <a:r>
              <a:rPr lang="pt-BR" sz="2400" dirty="0" smtClean="0"/>
              <a:t>.</a:t>
            </a:r>
          </a:p>
          <a:p>
            <a:pPr marL="0" indent="0" algn="just">
              <a:buNone/>
            </a:pPr>
            <a:r>
              <a:rPr lang="pt-BR" sz="2400" dirty="0" smtClean="0"/>
              <a:t>- Adotamos o federalismo (imitando os </a:t>
            </a:r>
            <a:r>
              <a:rPr lang="pt-BR" sz="2400" dirty="0" err="1" smtClean="0"/>
              <a:t>States</a:t>
            </a:r>
            <a:r>
              <a:rPr lang="pt-BR" sz="2400" dirty="0" smtClean="0"/>
              <a:t> e SP ganhou com isso é claro).</a:t>
            </a:r>
          </a:p>
          <a:p>
            <a:pPr marL="0" indent="0" algn="just">
              <a:buNone/>
            </a:pPr>
            <a:r>
              <a:rPr lang="pt-BR" sz="2400" dirty="0" smtClean="0"/>
              <a:t>- Só podiam votar os alfabetizados, ou seja, </a:t>
            </a:r>
            <a:r>
              <a:rPr lang="pt-BR" sz="2400" dirty="0" err="1" smtClean="0"/>
              <a:t>aminoria</a:t>
            </a:r>
            <a:r>
              <a:rPr lang="pt-BR" sz="2400" dirty="0" smtClean="0"/>
              <a:t> da minoria.</a:t>
            </a:r>
          </a:p>
          <a:p>
            <a:pPr marL="0" indent="0" algn="just">
              <a:buNone/>
            </a:pPr>
            <a:r>
              <a:rPr lang="pt-BR" sz="2400" dirty="0" smtClean="0"/>
              <a:t>- Os três poderes eram “independentes”.</a:t>
            </a:r>
          </a:p>
          <a:p>
            <a:pPr marL="0" indent="0" algn="just">
              <a:buNone/>
            </a:pPr>
            <a:r>
              <a:rPr lang="pt-BR" sz="2400" dirty="0" smtClean="0"/>
              <a:t>- E quanto a questão agrária... (quase) nada mudou é claro!</a:t>
            </a:r>
            <a:endParaRPr lang="pt-BR" sz="2400" dirty="0"/>
          </a:p>
          <a:p>
            <a:pPr marL="0" indent="0" algn="just">
              <a:buNone/>
            </a:pPr>
            <a:endParaRPr lang="pt-BR" sz="2400" dirty="0"/>
          </a:p>
        </p:txBody>
      </p:sp>
    </p:spTree>
    <p:extLst>
      <p:ext uri="{BB962C8B-B14F-4D97-AF65-F5344CB8AC3E}">
        <p14:creationId xmlns:p14="http://schemas.microsoft.com/office/powerpoint/2010/main" val="98086813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1224136"/>
          </a:xfrm>
        </p:spPr>
        <p:txBody>
          <a:bodyPr/>
          <a:lstStyle/>
          <a:p>
            <a:pPr algn="ctr"/>
            <a:r>
              <a:rPr lang="pt-BR" sz="4400" dirty="0" smtClean="0"/>
              <a:t>Deodoro e Floriano: a Espada Dominou geral... (1891-1894)</a:t>
            </a:r>
            <a:endParaRPr lang="pt-BR" sz="4400" dirty="0"/>
          </a:p>
        </p:txBody>
      </p:sp>
      <p:sp>
        <p:nvSpPr>
          <p:cNvPr id="3" name="Espaço Reservado para Conteúdo 2"/>
          <p:cNvSpPr>
            <a:spLocks noGrp="1"/>
          </p:cNvSpPr>
          <p:nvPr>
            <p:ph idx="1"/>
          </p:nvPr>
        </p:nvSpPr>
        <p:spPr>
          <a:xfrm>
            <a:off x="457200" y="1556792"/>
            <a:ext cx="8229600" cy="4968551"/>
          </a:xfrm>
        </p:spPr>
        <p:txBody>
          <a:bodyPr/>
          <a:lstStyle/>
          <a:p>
            <a:pPr algn="just"/>
            <a:r>
              <a:rPr lang="pt-BR" dirty="0" smtClean="0"/>
              <a:t>Deodoro achava que a república era um quartel e por isso usava de atitudes autoritárias;</a:t>
            </a:r>
          </a:p>
          <a:p>
            <a:pPr algn="just"/>
            <a:r>
              <a:rPr lang="pt-BR" dirty="0" smtClean="0"/>
              <a:t>Depois de revoltas ele </a:t>
            </a:r>
            <a:r>
              <a:rPr lang="pt-BR" dirty="0" err="1" smtClean="0"/>
              <a:t>arregou</a:t>
            </a:r>
            <a:r>
              <a:rPr lang="pt-BR" dirty="0" smtClean="0"/>
              <a:t>...</a:t>
            </a:r>
          </a:p>
          <a:p>
            <a:pPr algn="just"/>
            <a:r>
              <a:rPr lang="pt-BR" dirty="0" smtClean="0"/>
              <a:t>Já o Floriano não era muito diferente (inclusive era também marechal), porém tomou medidas populares como tabelar aluguéis, diminuir imposto sobre a carne;</a:t>
            </a:r>
          </a:p>
          <a:p>
            <a:pPr algn="just"/>
            <a:r>
              <a:rPr lang="pt-BR" dirty="0" smtClean="0"/>
              <a:t>Sofreu também revoltas como a Federalista no RS e a da Armada (Marinha) e inclusive foi bem “legalzinho” ao alterar o nome de Desterro pra Florianópolis, não se achando nada né </a:t>
            </a:r>
            <a:r>
              <a:rPr lang="pt-BR" dirty="0" err="1" smtClean="0"/>
              <a:t>rapá</a:t>
            </a:r>
            <a:r>
              <a:rPr lang="pt-BR" dirty="0" smtClean="0"/>
              <a:t>?</a:t>
            </a:r>
            <a:endParaRPr lang="pt-BR" dirty="0"/>
          </a:p>
        </p:txBody>
      </p:sp>
    </p:spTree>
    <p:extLst>
      <p:ext uri="{BB962C8B-B14F-4D97-AF65-F5344CB8AC3E}">
        <p14:creationId xmlns:p14="http://schemas.microsoft.com/office/powerpoint/2010/main" val="79888468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1008112"/>
          </a:xfrm>
        </p:spPr>
        <p:txBody>
          <a:bodyPr/>
          <a:lstStyle/>
          <a:p>
            <a:pPr algn="ctr"/>
            <a:r>
              <a:rPr lang="pt-BR" sz="4400" dirty="0" smtClean="0"/>
              <a:t>Mas em que os militares ajudaram na República</a:t>
            </a:r>
            <a:endParaRPr lang="pt-BR" sz="4400" dirty="0"/>
          </a:p>
        </p:txBody>
      </p:sp>
      <p:sp>
        <p:nvSpPr>
          <p:cNvPr id="3" name="Espaço Reservado para Conteúdo 2"/>
          <p:cNvSpPr>
            <a:spLocks noGrp="1"/>
          </p:cNvSpPr>
          <p:nvPr>
            <p:ph idx="1"/>
          </p:nvPr>
        </p:nvSpPr>
        <p:spPr>
          <a:xfrm>
            <a:off x="457200" y="1412777"/>
            <a:ext cx="8229600" cy="4911824"/>
          </a:xfrm>
        </p:spPr>
        <p:txBody>
          <a:bodyPr/>
          <a:lstStyle/>
          <a:p>
            <a:pPr algn="just"/>
            <a:r>
              <a:rPr lang="pt-BR" sz="3500" dirty="0" smtClean="0"/>
              <a:t>Ora, lembre que “o progresso só ‘veio’ por causa da ordem”, quero dizer, dos militares...</a:t>
            </a:r>
          </a:p>
          <a:p>
            <a:pPr algn="just"/>
            <a:r>
              <a:rPr lang="pt-BR" sz="3500" dirty="0" smtClean="0"/>
              <a:t>Outra coisa, os cafeicultores já estavam ali só esperando o fim do mandato ilegítimo de Floriano pra subir ao poder...</a:t>
            </a:r>
          </a:p>
          <a:p>
            <a:pPr algn="just"/>
            <a:r>
              <a:rPr lang="pt-BR" sz="3500" dirty="0" smtClean="0"/>
              <a:t>Fora que a ideia de República não era homogênea como veremos a seguir...</a:t>
            </a:r>
            <a:endParaRPr lang="pt-BR" sz="3500" dirty="0"/>
          </a:p>
        </p:txBody>
      </p:sp>
    </p:spTree>
    <p:extLst>
      <p:ext uri="{BB962C8B-B14F-4D97-AF65-F5344CB8AC3E}">
        <p14:creationId xmlns:p14="http://schemas.microsoft.com/office/powerpoint/2010/main" val="32136767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60648"/>
            <a:ext cx="9144000" cy="720080"/>
          </a:xfrm>
        </p:spPr>
        <p:txBody>
          <a:bodyPr/>
          <a:lstStyle/>
          <a:p>
            <a:pPr algn="ctr"/>
            <a:r>
              <a:rPr lang="pt-BR" sz="4000" dirty="0" smtClean="0"/>
              <a:t>COMO SERIA A REPÚBLICA SEGUNDO OS...</a:t>
            </a:r>
            <a:endParaRPr lang="pt-BR" sz="4000" dirty="0"/>
          </a:p>
        </p:txBody>
      </p:sp>
      <p:sp>
        <p:nvSpPr>
          <p:cNvPr id="3" name="Espaço Reservado para Conteúdo 2"/>
          <p:cNvSpPr>
            <a:spLocks noGrp="1"/>
          </p:cNvSpPr>
          <p:nvPr>
            <p:ph idx="1"/>
          </p:nvPr>
        </p:nvSpPr>
        <p:spPr>
          <a:xfrm>
            <a:off x="457200" y="1124743"/>
            <a:ext cx="8229600" cy="5616625"/>
          </a:xfrm>
        </p:spPr>
        <p:txBody>
          <a:bodyPr/>
          <a:lstStyle/>
          <a:p>
            <a:pPr algn="just">
              <a:lnSpc>
                <a:spcPct val="80000"/>
              </a:lnSpc>
            </a:pPr>
            <a:r>
              <a:rPr lang="pt-BR" b="1" dirty="0"/>
              <a:t>Modelo Positivista</a:t>
            </a:r>
            <a:r>
              <a:rPr lang="pt-BR" dirty="0"/>
              <a:t>: centralização política nas mãos do presidente. Postura predominante entre os </a:t>
            </a:r>
            <a:r>
              <a:rPr lang="pt-BR" b="1" dirty="0"/>
              <a:t>militares</a:t>
            </a:r>
            <a:r>
              <a:rPr lang="pt-BR" dirty="0"/>
              <a:t>. Prevaleceu entre 1889 e 1894, durante a chamada República da Espada.</a:t>
            </a:r>
          </a:p>
          <a:p>
            <a:pPr algn="just">
              <a:lnSpc>
                <a:spcPct val="80000"/>
              </a:lnSpc>
            </a:pPr>
            <a:endParaRPr lang="pt-BR" dirty="0"/>
          </a:p>
          <a:p>
            <a:pPr algn="just">
              <a:lnSpc>
                <a:spcPct val="80000"/>
              </a:lnSpc>
            </a:pPr>
            <a:r>
              <a:rPr lang="pt-BR" b="1" dirty="0"/>
              <a:t>Modelo  Liberal</a:t>
            </a:r>
            <a:r>
              <a:rPr lang="pt-BR" dirty="0"/>
              <a:t>: federalismo descentralizado com grande autonomia para os estados. Postura predominante entre os </a:t>
            </a:r>
            <a:r>
              <a:rPr lang="pt-BR" b="1" dirty="0"/>
              <a:t>cafeicultores paulistas</a:t>
            </a:r>
            <a:r>
              <a:rPr lang="pt-BR" dirty="0"/>
              <a:t>. Prevaleceu entre 1894 e 1930, durante a chamada República Oligárquica.</a:t>
            </a:r>
          </a:p>
          <a:p>
            <a:pPr algn="just">
              <a:lnSpc>
                <a:spcPct val="80000"/>
              </a:lnSpc>
            </a:pPr>
            <a:endParaRPr lang="pt-BR" dirty="0"/>
          </a:p>
          <a:p>
            <a:pPr algn="just">
              <a:lnSpc>
                <a:spcPct val="80000"/>
              </a:lnSpc>
            </a:pPr>
            <a:r>
              <a:rPr lang="pt-BR" b="1" dirty="0"/>
              <a:t>Modelo Jacobino</a:t>
            </a:r>
            <a:r>
              <a:rPr lang="pt-BR" dirty="0"/>
              <a:t>: formação de uma república com forte participação popular e favorável a criação de medidas com  alcance social. Postura predominante entre setores da </a:t>
            </a:r>
            <a:r>
              <a:rPr lang="pt-BR" b="1" dirty="0"/>
              <a:t>classe média urbana</a:t>
            </a:r>
            <a:r>
              <a:rPr lang="pt-BR" dirty="0"/>
              <a:t> que não chegou a se concretizar. </a:t>
            </a:r>
          </a:p>
          <a:p>
            <a:pPr marL="0" indent="0" algn="just">
              <a:buNone/>
            </a:pPr>
            <a:endParaRPr lang="pt-BR" dirty="0"/>
          </a:p>
        </p:txBody>
      </p:sp>
    </p:spTree>
    <p:extLst>
      <p:ext uri="{BB962C8B-B14F-4D97-AF65-F5344CB8AC3E}">
        <p14:creationId xmlns:p14="http://schemas.microsoft.com/office/powerpoint/2010/main" val="14320895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1103</TotalTime>
  <Words>3488</Words>
  <Application>Microsoft Office PowerPoint</Application>
  <PresentationFormat>Apresentação na tela (4:3)</PresentationFormat>
  <Paragraphs>198</Paragraphs>
  <Slides>36</Slides>
  <Notes>0</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Fluxo</vt:lpstr>
      <vt:lpstr>AULA: A REPÚBLICA VELHA(1889-1930   PROFESSOR:  TALES AUGUSTO</vt:lpstr>
      <vt:lpstr>Apresentação do PowerPoint</vt:lpstr>
      <vt:lpstr>República: o que mudou após 15 de novembro de 1889?</vt:lpstr>
      <vt:lpstr>“Dinheiro na mão é vendaval...”</vt:lpstr>
      <vt:lpstr>E a nossa Constituição de 1891?</vt:lpstr>
      <vt:lpstr>Apresentação do PowerPoint</vt:lpstr>
      <vt:lpstr>Deodoro e Floriano: a Espada Dominou geral... (1891-1894)</vt:lpstr>
      <vt:lpstr>Mas em que os militares ajudaram na República</vt:lpstr>
      <vt:lpstr>COMO SERIA A REPÚBLICA SEGUNDO OS...</vt:lpstr>
      <vt:lpstr>DEPOIS DOS MILITARES...  AS  OLIGARQUIAS (1894-1930)...</vt:lpstr>
      <vt:lpstr>Mas como garantir a vitória nas eleições?</vt:lpstr>
      <vt:lpstr>A economia na República Velha</vt:lpstr>
      <vt:lpstr>E o imigrante na RV...?</vt:lpstr>
      <vt:lpstr>A organização do Estado, dos estados e dos municípios... Quem mandava em quê e os “esquemas”! </vt:lpstr>
      <vt:lpstr>Vamos ver um “pouquim” dos governos na RV!</vt:lpstr>
      <vt:lpstr>Apresentação do PowerPoint</vt:lpstr>
      <vt:lpstr>Apresentação do PowerPoint</vt:lpstr>
      <vt:lpstr>Apresentação do PowerPoint</vt:lpstr>
      <vt:lpstr>E AGORA AS REVOLTAS NA  REPÚBLICA VELHA!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NA ZONA URBANA A BOCA TAMBÉM ESQUENTOU...</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 “fim” da República Velha...</vt:lpstr>
      <vt:lpstr>Apresentação do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A REVOLUÇÃO RUSSA PROFESSOR:  TALES AUGUSTO</dc:title>
  <dc:creator>.</dc:creator>
  <cp:lastModifiedBy>Tales</cp:lastModifiedBy>
  <cp:revision>69</cp:revision>
  <dcterms:created xsi:type="dcterms:W3CDTF">2009-07-23T09:59:08Z</dcterms:created>
  <dcterms:modified xsi:type="dcterms:W3CDTF">2011-05-23T07:09:59Z</dcterms:modified>
</cp:coreProperties>
</file>