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1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pt-BR" smtClean="0"/>
              <a:t>Clique para editar o estilo do subtítulo mestre</a:t>
            </a:r>
            <a:endParaRPr lang="en-US"/>
          </a:p>
        </p:txBody>
      </p:sp>
      <p:sp>
        <p:nvSpPr>
          <p:cNvPr id="4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406EC8-7353-40EC-848C-91A7C439818A}" type="datetimeFigureOut">
              <a:rPr lang="pt-BR"/>
              <a:pPr>
                <a:defRPr/>
              </a:pPr>
              <a:t>14/03/2011</a:t>
            </a:fld>
            <a:endParaRPr lang="pt-BR"/>
          </a:p>
        </p:txBody>
      </p:sp>
      <p:sp>
        <p:nvSpPr>
          <p:cNvPr id="5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52407B-57E5-4D63-82F9-4881A793A69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719E5D-201E-499D-B534-57DC7E5D6191}" type="datetimeFigureOut">
              <a:rPr lang="pt-BR"/>
              <a:pPr>
                <a:defRPr/>
              </a:pPr>
              <a:t>14/03/2011</a:t>
            </a:fld>
            <a:endParaRPr lang="pt-BR"/>
          </a:p>
        </p:txBody>
      </p:sp>
      <p:sp>
        <p:nvSpPr>
          <p:cNvPr id="5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39FC27-58B7-43CA-A6BE-57A3708883D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2AC909-D9C8-4366-A9BA-1DD4AF104258}" type="datetimeFigureOut">
              <a:rPr lang="pt-BR"/>
              <a:pPr>
                <a:defRPr/>
              </a:pPr>
              <a:t>14/03/2011</a:t>
            </a:fld>
            <a:endParaRPr lang="pt-BR"/>
          </a:p>
        </p:txBody>
      </p:sp>
      <p:sp>
        <p:nvSpPr>
          <p:cNvPr id="5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E8DD4B-6592-4600-8850-E8534312ADF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7CC58C-65BE-4454-AB77-5374C4742C51}" type="datetimeFigureOut">
              <a:rPr lang="pt-BR"/>
              <a:pPr>
                <a:defRPr/>
              </a:pPr>
              <a:t>14/03/2011</a:t>
            </a:fld>
            <a:endParaRPr lang="pt-BR"/>
          </a:p>
        </p:txBody>
      </p:sp>
      <p:sp>
        <p:nvSpPr>
          <p:cNvPr id="5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C15494-3DE3-4AA6-959D-DB722D01B10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793D64-AE4D-474A-A999-BAF39B1232EF}" type="datetimeFigureOut">
              <a:rPr lang="pt-BR"/>
              <a:pPr>
                <a:defRPr/>
              </a:pPr>
              <a:t>14/03/2011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B41AB1-DF25-4463-88A5-74EA562F6C8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E2CC93-33CE-452A-A596-D051FDA2B487}" type="datetimeFigureOut">
              <a:rPr lang="pt-BR"/>
              <a:pPr>
                <a:defRPr/>
              </a:pPr>
              <a:t>14/03/2011</a:t>
            </a:fld>
            <a:endParaRPr lang="pt-BR"/>
          </a:p>
        </p:txBody>
      </p:sp>
      <p:sp>
        <p:nvSpPr>
          <p:cNvPr id="6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BEE8AD-986B-4174-99FB-4516FB0228C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A4169E-F6C6-49DB-BFA7-C23C95E8F7B9}" type="datetimeFigureOut">
              <a:rPr lang="pt-BR"/>
              <a:pPr>
                <a:defRPr/>
              </a:pPr>
              <a:t>14/03/2011</a:t>
            </a:fld>
            <a:endParaRPr lang="pt-BR"/>
          </a:p>
        </p:txBody>
      </p:sp>
      <p:sp>
        <p:nvSpPr>
          <p:cNvPr id="8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BA664B-187C-4956-A1E8-15800316D48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37D8EE-440A-4CB7-9665-3B82DA776CA8}" type="datetimeFigureOut">
              <a:rPr lang="pt-BR"/>
              <a:pPr>
                <a:defRPr/>
              </a:pPr>
              <a:t>14/03/2011</a:t>
            </a:fld>
            <a:endParaRPr lang="pt-BR"/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66C2EF-17A3-4AD7-96D2-65B3506F255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78FA01-6491-47B0-948F-659C18939470}" type="datetimeFigureOut">
              <a:rPr lang="pt-BR"/>
              <a:pPr>
                <a:defRPr/>
              </a:pPr>
              <a:t>14/03/2011</a:t>
            </a:fld>
            <a:endParaRPr lang="pt-BR"/>
          </a:p>
        </p:txBody>
      </p:sp>
      <p:sp>
        <p:nvSpPr>
          <p:cNvPr id="3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E253AF-458D-4FE2-AA9C-91678634642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8AA88A-27D5-4B67-BFEF-20652206102F}" type="datetimeFigureOut">
              <a:rPr lang="pt-BR"/>
              <a:pPr>
                <a:defRPr/>
              </a:pPr>
              <a:t>14/03/2011</a:t>
            </a:fld>
            <a:endParaRPr lang="pt-BR"/>
          </a:p>
        </p:txBody>
      </p:sp>
      <p:sp>
        <p:nvSpPr>
          <p:cNvPr id="6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4A4D72-9AAE-4407-AF59-E8C08BFAFF5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com Único Canto Aparado e Arredondado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Triângulo retângulo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orma liv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Forma liv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pt-BR" noProof="0" smtClean="0"/>
              <a:t>Clique no ícone para adicionar uma imagem</a:t>
            </a:r>
            <a:endParaRPr lang="en-US" noProof="0" dirty="0"/>
          </a:p>
        </p:txBody>
      </p:sp>
      <p:sp>
        <p:nvSpPr>
          <p:cNvPr id="9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03132C-3890-406D-8E9F-6A99AAD6D7A8}" type="datetimeFigureOut">
              <a:rPr lang="pt-BR"/>
              <a:pPr>
                <a:defRPr/>
              </a:pPr>
              <a:t>14/03/2011</a:t>
            </a:fld>
            <a:endParaRPr lang="pt-BR"/>
          </a:p>
        </p:txBody>
      </p:sp>
      <p:sp>
        <p:nvSpPr>
          <p:cNvPr id="10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1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EFB18F-A095-4C88-BEEE-2335B01D2DC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a livre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Espaço Reservado para Título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  <a:endParaRPr lang="en-US" smtClean="0"/>
          </a:p>
        </p:txBody>
      </p:sp>
      <p:sp>
        <p:nvSpPr>
          <p:cNvPr id="1029" name="Espaço Reservado para Texto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smtClean="0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140AD7F-515C-49AB-AFD4-C3DF8C143A01}" type="datetimeFigureOut">
              <a:rPr lang="pt-BR"/>
              <a:pPr>
                <a:defRPr/>
              </a:pPr>
              <a:t>14/03/2011</a:t>
            </a:fld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C5A47A4-A14C-4096-9C87-67A64BFF1E9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grpSp>
        <p:nvGrpSpPr>
          <p:cNvPr id="1033" name="Grupo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orma liv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Forma liv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6" r:id="rId1"/>
    <p:sldLayoutId id="2147483875" r:id="rId2"/>
    <p:sldLayoutId id="2147483877" r:id="rId3"/>
    <p:sldLayoutId id="2147483874" r:id="rId4"/>
    <p:sldLayoutId id="2147483873" r:id="rId5"/>
    <p:sldLayoutId id="2147483872" r:id="rId6"/>
    <p:sldLayoutId id="2147483871" r:id="rId7"/>
    <p:sldLayoutId id="2147483870" r:id="rId8"/>
    <p:sldLayoutId id="2147483878" r:id="rId9"/>
    <p:sldLayoutId id="2147483869" r:id="rId10"/>
    <p:sldLayoutId id="2147483868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5720" y="142852"/>
            <a:ext cx="8572560" cy="1214446"/>
          </a:xfrm>
        </p:spPr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pt-BR" sz="36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AULA: </a:t>
            </a:r>
            <a:r>
              <a:rPr lang="pt-BR" sz="3600" b="1" u="sng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A INDEPENDÊNCIA DOS EUA</a:t>
            </a:r>
            <a:br>
              <a:rPr lang="pt-BR" sz="3600" b="1" u="sng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</a:br>
            <a:r>
              <a:rPr lang="pt-BR" sz="36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PROFESSOR:  </a:t>
            </a:r>
            <a:r>
              <a:rPr lang="pt-BR" sz="3600" b="1" u="sng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TALES AUGUSTO</a:t>
            </a:r>
            <a:endParaRPr lang="pt-BR" sz="3600" b="1" u="sng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pic>
        <p:nvPicPr>
          <p:cNvPr id="6147" name="Picture 3" descr="D:\ESCOLAS 2011\CHAMPAGNAT\bandeira-e-estatua-da-liberdade_1885_1024x76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628800"/>
            <a:ext cx="7164288" cy="4653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635918"/>
          </a:xfrm>
        </p:spPr>
        <p:txBody>
          <a:bodyPr/>
          <a:lstStyle/>
          <a:p>
            <a:pPr algn="ctr"/>
            <a:r>
              <a:rPr lang="pt-BR" dirty="0" smtClean="0"/>
              <a:t>E ASSIM NASCEM OS </a:t>
            </a:r>
            <a:r>
              <a:rPr lang="pt-BR" dirty="0" smtClean="0"/>
              <a:t>EUA...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1484784"/>
            <a:ext cx="8712968" cy="5040559"/>
          </a:xfrm>
        </p:spPr>
        <p:txBody>
          <a:bodyPr/>
          <a:lstStyle/>
          <a:p>
            <a:pPr algn="just">
              <a:lnSpc>
                <a:spcPct val="90000"/>
              </a:lnSpc>
            </a:pPr>
            <a:r>
              <a:rPr lang="pt-BR" sz="2300" dirty="0"/>
              <a:t>Em 1787, os representantes das colônias inglesas independentes aprovaram a Constituição norte-americana, válida até hoje</a:t>
            </a:r>
            <a:r>
              <a:rPr lang="pt-BR" sz="2300" dirty="0" smtClean="0"/>
              <a:t>.</a:t>
            </a:r>
          </a:p>
          <a:p>
            <a:pPr algn="just">
              <a:lnSpc>
                <a:spcPct val="90000"/>
              </a:lnSpc>
            </a:pPr>
            <a:r>
              <a:rPr lang="pt-BR" sz="2300" dirty="0" smtClean="0"/>
              <a:t>Essa </a:t>
            </a:r>
            <a:r>
              <a:rPr lang="pt-BR" sz="2300" dirty="0"/>
              <a:t>constituição defende</a:t>
            </a:r>
            <a:r>
              <a:rPr lang="pt-BR" sz="2300" dirty="0" smtClean="0"/>
              <a:t>:</a:t>
            </a:r>
          </a:p>
          <a:p>
            <a:pPr algn="just">
              <a:lnSpc>
                <a:spcPct val="90000"/>
              </a:lnSpc>
            </a:pPr>
            <a:r>
              <a:rPr lang="pt-BR" sz="2300" dirty="0" smtClean="0"/>
              <a:t>- </a:t>
            </a:r>
            <a:r>
              <a:rPr lang="pt-BR" sz="2300" dirty="0"/>
              <a:t>governo republicano;</a:t>
            </a:r>
          </a:p>
          <a:p>
            <a:pPr algn="just">
              <a:lnSpc>
                <a:spcPct val="90000"/>
              </a:lnSpc>
            </a:pPr>
            <a:r>
              <a:rPr lang="pt-BR" sz="2300" dirty="0" smtClean="0"/>
              <a:t>- </a:t>
            </a:r>
            <a:r>
              <a:rPr lang="pt-BR" sz="2300" dirty="0"/>
              <a:t>divisão do Estado em três poderes 	(Legislativo, </a:t>
            </a:r>
            <a:r>
              <a:rPr lang="pt-BR" sz="2300" dirty="0" smtClean="0"/>
              <a:t>executivo </a:t>
            </a:r>
            <a:r>
              <a:rPr lang="pt-BR" sz="2300" dirty="0"/>
              <a:t>e Judiciário);</a:t>
            </a:r>
          </a:p>
          <a:p>
            <a:pPr algn="just">
              <a:lnSpc>
                <a:spcPct val="90000"/>
              </a:lnSpc>
            </a:pPr>
            <a:r>
              <a:rPr lang="pt-BR" sz="2300" dirty="0" smtClean="0"/>
              <a:t>eleição </a:t>
            </a:r>
            <a:r>
              <a:rPr lang="pt-BR" sz="2300" dirty="0"/>
              <a:t>dos governantes pelo povo</a:t>
            </a:r>
            <a:r>
              <a:rPr lang="pt-BR" sz="2300" dirty="0" smtClean="0"/>
              <a:t>.</a:t>
            </a:r>
          </a:p>
          <a:p>
            <a:pPr algn="just">
              <a:lnSpc>
                <a:spcPct val="90000"/>
              </a:lnSpc>
            </a:pPr>
            <a:r>
              <a:rPr lang="pt-BR" sz="2300" dirty="0" smtClean="0"/>
              <a:t>Manutenção da escravidão ( sim, isto mesmo, na “Terra da Liberdade” continuava a ter escravidão</a:t>
            </a:r>
            <a:r>
              <a:rPr lang="pt-BR" sz="2300" dirty="0" smtClean="0"/>
              <a:t>)!</a:t>
            </a:r>
          </a:p>
          <a:p>
            <a:pPr marL="393700" lvl="1" indent="0">
              <a:buNone/>
            </a:pPr>
            <a:r>
              <a:rPr lang="pt-BR" sz="2300" b="1" u="sng" dirty="0" smtClean="0"/>
              <a:t>OBSERVAÇÃO</a:t>
            </a:r>
            <a:r>
              <a:rPr lang="pt-BR" sz="2300" dirty="0" smtClean="0"/>
              <a:t>: A </a:t>
            </a:r>
            <a:r>
              <a:rPr lang="pt-BR" sz="2300" dirty="0"/>
              <a:t>I Constituição Americana (1787): República federativa, divisão de poderes, direito a liberdade, igualdade jurídica, propriedade e prosperidade, voto censitário. Índios, negros e mulheres sem direitos constitucionais.</a:t>
            </a:r>
          </a:p>
          <a:p>
            <a:endParaRPr lang="pt-BR" sz="2300" i="1" u="sng" dirty="0"/>
          </a:p>
          <a:p>
            <a:pPr algn="just">
              <a:lnSpc>
                <a:spcPct val="90000"/>
              </a:lnSpc>
            </a:pPr>
            <a:endParaRPr lang="pt-BR" sz="2300" dirty="0"/>
          </a:p>
        </p:txBody>
      </p:sp>
    </p:spTree>
    <p:extLst>
      <p:ext uri="{BB962C8B-B14F-4D97-AF65-F5344CB8AC3E}">
        <p14:creationId xmlns:p14="http://schemas.microsoft.com/office/powerpoint/2010/main" val="1080588707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 descr="Eu.jpg"/>
          <p:cNvPicPr>
            <a:picLocks noGrp="1"/>
          </p:cNvPicPr>
          <p:nvPr>
            <p:ph idx="1"/>
          </p:nvPr>
        </p:nvPicPr>
        <p:blipFill>
          <a:blip r:embed="rId2">
            <a:grayscl/>
          </a:blip>
          <a:stretch>
            <a:fillRect/>
          </a:stretch>
        </p:blipFill>
        <p:spPr>
          <a:xfrm>
            <a:off x="539552" y="692696"/>
            <a:ext cx="4286250" cy="5715000"/>
          </a:xfrm>
          <a:prstGeom prst="ellipse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Texto explicativo retangular 4"/>
          <p:cNvSpPr/>
          <p:nvPr/>
        </p:nvSpPr>
        <p:spPr>
          <a:xfrm>
            <a:off x="4716016" y="836712"/>
            <a:ext cx="4104456" cy="4608512"/>
          </a:xfrm>
          <a:prstGeom prst="wedgeRectCallout">
            <a:avLst>
              <a:gd name="adj1" fmla="val -78109"/>
              <a:gd name="adj2" fmla="val 444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 smtClean="0">
                <a:solidFill>
                  <a:srgbClr val="FF0000"/>
                </a:solidFill>
              </a:rPr>
              <a:t>Eu tenho umas perguntas para finalizar:</a:t>
            </a:r>
          </a:p>
          <a:p>
            <a:pPr marL="342900" indent="-342900" algn="ctr">
              <a:buAutoNum type="arabicPeriod"/>
            </a:pPr>
            <a:r>
              <a:rPr lang="pt-BR" dirty="0" smtClean="0"/>
              <a:t>OS EUA FIZERAM POR MERECER SE TORNAR INDEPENDENTES?</a:t>
            </a:r>
          </a:p>
          <a:p>
            <a:pPr marL="342900" indent="-342900" algn="ctr">
              <a:buAutoNum type="arabicPeriod"/>
            </a:pPr>
            <a:r>
              <a:rPr lang="pt-BR" dirty="0" smtClean="0"/>
              <a:t>NA CONSTITUIÇÃO FORAM ADOTADAS IDÉIAS ILUMINISTAS? QUAIS FORAM?</a:t>
            </a:r>
          </a:p>
          <a:p>
            <a:pPr marL="342900" indent="-342900" algn="ctr">
              <a:buAutoNum type="arabicPeriod"/>
            </a:pPr>
            <a:r>
              <a:rPr lang="pt-BR" dirty="0" smtClean="0"/>
              <a:t>ATUALMENTE COMO OS ESTADOS UNIDOS SE RELACIONAM COM O MUNDO? HÁ RESPEITO PARA COM AS DEMAIS NAÇÕES OU ESQUECERAM QUE SUA INDEPENDÊNCIA VEIO DA LUTA CONTRA  DOMINADORES?  HEIM?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498052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936104"/>
          </a:xfrm>
        </p:spPr>
        <p:txBody>
          <a:bodyPr/>
          <a:lstStyle/>
          <a:p>
            <a:pPr algn="ctr"/>
            <a:r>
              <a:rPr lang="pt-BR" dirty="0" smtClean="0"/>
              <a:t>Vamos conversar um pouco!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484785"/>
            <a:ext cx="8229600" cy="4839816"/>
          </a:xfrm>
        </p:spPr>
        <p:txBody>
          <a:bodyPr/>
          <a:lstStyle/>
          <a:p>
            <a:r>
              <a:rPr lang="pt-BR" sz="3200" dirty="0" smtClean="0"/>
              <a:t>Você já deve ter ouvido que os EUA é a “Terra da Liberdade” e que algum conhecido seu “foi fazer a América”!</a:t>
            </a:r>
          </a:p>
          <a:p>
            <a:r>
              <a:rPr lang="pt-BR" sz="3200" dirty="0" smtClean="0"/>
              <a:t>Você já notou que na maioria dos filmes e desenhos animados estadunidenses aparece a Bandeira dos EUA ou a estátua da Liberdade?</a:t>
            </a:r>
          </a:p>
          <a:p>
            <a:r>
              <a:rPr lang="pt-BR" sz="3200" dirty="0" smtClean="0"/>
              <a:t>Por quais motivos admiramos tanto nossos </a:t>
            </a:r>
            <a:r>
              <a:rPr lang="pt-BR" sz="3200" dirty="0" err="1" smtClean="0"/>
              <a:t>brother’s</a:t>
            </a:r>
            <a:r>
              <a:rPr lang="pt-BR" sz="3200" dirty="0" smtClean="0"/>
              <a:t> do Norte? </a:t>
            </a:r>
          </a:p>
          <a:p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2327464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720080"/>
          </a:xfrm>
        </p:spPr>
        <p:txBody>
          <a:bodyPr/>
          <a:lstStyle/>
          <a:p>
            <a:pPr algn="ctr"/>
            <a:r>
              <a:rPr lang="pt-BR" sz="3200" dirty="0" smtClean="0"/>
              <a:t>Vamos saber como este país começou a se tornar o que é hoje!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1052736"/>
            <a:ext cx="8712968" cy="527186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pt-BR" sz="2400" i="1" u="sng" dirty="0"/>
              <a:t>Antecedentes/causas</a:t>
            </a:r>
            <a:r>
              <a:rPr lang="pt-BR" sz="2400" i="1" u="sng" dirty="0" smtClean="0"/>
              <a:t>:</a:t>
            </a:r>
          </a:p>
          <a:p>
            <a:pPr>
              <a:lnSpc>
                <a:spcPct val="90000"/>
              </a:lnSpc>
            </a:pPr>
            <a:r>
              <a:rPr lang="pt-BR" sz="2400" dirty="0" smtClean="0"/>
              <a:t>A região do futuro EUA foi colonizado por pessoas que fugiram de problemas na Europa (políticos, religiosos, sociais, </a:t>
            </a:r>
            <a:r>
              <a:rPr lang="pt-BR" sz="2400" dirty="0" err="1" smtClean="0"/>
              <a:t>etc</a:t>
            </a:r>
            <a:r>
              <a:rPr lang="pt-BR" sz="2400" dirty="0" smtClean="0"/>
              <a:t>);</a:t>
            </a:r>
          </a:p>
          <a:p>
            <a:pPr>
              <a:lnSpc>
                <a:spcPct val="90000"/>
              </a:lnSpc>
            </a:pPr>
            <a:r>
              <a:rPr lang="pt-BR" sz="2400" dirty="0" smtClean="0"/>
              <a:t>Até o século XVIII possuía um Pacto-Colonial brando;</a:t>
            </a:r>
          </a:p>
          <a:p>
            <a:pPr>
              <a:lnSpc>
                <a:spcPct val="90000"/>
              </a:lnSpc>
            </a:pPr>
            <a:r>
              <a:rPr lang="pt-BR" sz="2400" dirty="0" smtClean="0"/>
              <a:t>Havia certas diferenças entre o norte e o sul das Treze colônias que deram surgimento aos EUA;</a:t>
            </a:r>
          </a:p>
          <a:p>
            <a:pPr lvl="1">
              <a:lnSpc>
                <a:spcPct val="90000"/>
              </a:lnSpc>
            </a:pPr>
            <a:r>
              <a:rPr lang="pt-BR" dirty="0" smtClean="0"/>
              <a:t>Colônias </a:t>
            </a:r>
            <a:r>
              <a:rPr lang="pt-BR" dirty="0"/>
              <a:t>do Norte: povoamento – manufaturas – trabalho livre </a:t>
            </a:r>
          </a:p>
          <a:p>
            <a:pPr lvl="1">
              <a:lnSpc>
                <a:spcPct val="90000"/>
              </a:lnSpc>
            </a:pPr>
            <a:r>
              <a:rPr lang="pt-BR" dirty="0"/>
              <a:t>Colônias do Sul: exploração – latifúndio agroexportador – escravismo </a:t>
            </a:r>
          </a:p>
          <a:p>
            <a:r>
              <a:rPr lang="pt-BR" sz="2400" b="1" u="sng" dirty="0" smtClean="0"/>
              <a:t>OBSERVAÇÃO</a:t>
            </a:r>
            <a:r>
              <a:rPr lang="pt-BR" sz="2400" dirty="0" smtClean="0"/>
              <a:t>: As </a:t>
            </a:r>
            <a:r>
              <a:rPr lang="pt-BR" sz="2400" dirty="0"/>
              <a:t>colônias do norte, sobretudo, por serem pouco interessantes economicamente, desenvolveram um importante mercado interno. Rapidamente, esse mercado expandiu-se para o exterior, em direção ao Caribe e à África (</a:t>
            </a:r>
            <a:r>
              <a:rPr lang="pt-BR" sz="2400" i="1" dirty="0"/>
              <a:t>comércio triangular</a:t>
            </a:r>
            <a:r>
              <a:rPr lang="pt-BR" sz="2400" dirty="0"/>
              <a:t>).</a:t>
            </a:r>
          </a:p>
          <a:p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296274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720080"/>
          </a:xfrm>
        </p:spPr>
        <p:txBody>
          <a:bodyPr/>
          <a:lstStyle/>
          <a:p>
            <a:pPr algn="ctr"/>
            <a:r>
              <a:rPr lang="pt-BR" dirty="0" smtClean="0"/>
              <a:t>Vejam como era pequenininho os Estados Unidos!</a:t>
            </a:r>
            <a:endParaRPr lang="pt-BR" dirty="0"/>
          </a:p>
        </p:txBody>
      </p:sp>
      <p:pic>
        <p:nvPicPr>
          <p:cNvPr id="4" name="Picture 4" descr="13 Colônias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844675"/>
            <a:ext cx="8208912" cy="4752677"/>
          </a:xfrm>
          <a:prstGeom prst="rect">
            <a:avLst/>
          </a:prstGeom>
          <a:noFill/>
          <a:ln w="381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87377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864096"/>
          </a:xfrm>
        </p:spPr>
        <p:txBody>
          <a:bodyPr/>
          <a:lstStyle/>
          <a:p>
            <a:pPr algn="ctr"/>
            <a:r>
              <a:rPr lang="pt-BR" sz="4000" dirty="0" smtClean="0"/>
              <a:t>Olha o comércio triangular aí gente...</a:t>
            </a:r>
            <a:endParaRPr lang="pt-BR" sz="4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7170" name="Picture 2" descr="D:\ESCOLAS 2011\CHAMPAGNAT\tr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204865"/>
            <a:ext cx="3238500" cy="3096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1" name="Picture 3" descr="D:\ESCOLAS 2011\CHAMPAGNAT\Comércio Triangular e Importância do Açuca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2328766"/>
            <a:ext cx="3424546" cy="2664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4979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404664"/>
            <a:ext cx="8784976" cy="720080"/>
          </a:xfrm>
        </p:spPr>
        <p:txBody>
          <a:bodyPr/>
          <a:lstStyle/>
          <a:p>
            <a:pPr algn="ctr"/>
            <a:r>
              <a:rPr lang="pt-BR" sz="4000" dirty="0" smtClean="0"/>
              <a:t>Porém a “paz e a tranquilidade” acabaram, vejam os motivos:</a:t>
            </a:r>
            <a:endParaRPr lang="pt-BR" sz="4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1196752"/>
            <a:ext cx="8712968" cy="5400599"/>
          </a:xfrm>
        </p:spPr>
        <p:txBody>
          <a:bodyPr/>
          <a:lstStyle/>
          <a:p>
            <a:pPr lvl="1"/>
            <a:r>
              <a:rPr lang="pt-BR" dirty="0" smtClean="0"/>
              <a:t>Com a Guerra </a:t>
            </a:r>
            <a:r>
              <a:rPr lang="pt-BR" dirty="0"/>
              <a:t>dos 7 anos (1756 – 1763</a:t>
            </a:r>
            <a:r>
              <a:rPr lang="pt-BR" dirty="0" smtClean="0"/>
              <a:t>) os colonos </a:t>
            </a:r>
            <a:r>
              <a:rPr lang="pt-BR" dirty="0"/>
              <a:t>americanos do </a:t>
            </a:r>
            <a:r>
              <a:rPr lang="pt-BR" dirty="0" smtClean="0"/>
              <a:t>norte venceram os colonos </a:t>
            </a:r>
            <a:r>
              <a:rPr lang="pt-BR" dirty="0"/>
              <a:t>franceses (Canadá</a:t>
            </a:r>
            <a:r>
              <a:rPr lang="pt-BR" dirty="0" smtClean="0"/>
              <a:t>);</a:t>
            </a:r>
          </a:p>
          <a:p>
            <a:pPr lvl="1"/>
            <a:r>
              <a:rPr lang="pt-BR" dirty="0" smtClean="0"/>
              <a:t>Assim conseguiram o controle </a:t>
            </a:r>
            <a:r>
              <a:rPr lang="pt-BR" dirty="0"/>
              <a:t>do comércio de peles e pesca</a:t>
            </a:r>
            <a:r>
              <a:rPr lang="pt-BR" dirty="0" smtClean="0"/>
              <a:t>;</a:t>
            </a:r>
          </a:p>
          <a:p>
            <a:pPr lvl="1"/>
            <a:r>
              <a:rPr lang="pt-BR" dirty="0" smtClean="0"/>
              <a:t>E a Inglaterra que de certa forma não fez porcaria nenhuma ainda anexou o Canadá e Antilhas;</a:t>
            </a:r>
          </a:p>
          <a:p>
            <a:pPr lvl="1"/>
            <a:r>
              <a:rPr lang="pt-BR" dirty="0" smtClean="0"/>
              <a:t>Mas como esta com </a:t>
            </a:r>
            <a:r>
              <a:rPr lang="pt-BR" dirty="0" err="1" smtClean="0"/>
              <a:t>prejú</a:t>
            </a:r>
            <a:r>
              <a:rPr lang="pt-BR" dirty="0" smtClean="0"/>
              <a:t>, a Metrópole (acreditem) criou novos impostos (pergunte depois a seus pais como eles </a:t>
            </a:r>
            <a:r>
              <a:rPr lang="pt-BR" dirty="0" err="1" smtClean="0"/>
              <a:t>amaaaaaam</a:t>
            </a:r>
            <a:r>
              <a:rPr lang="pt-BR" dirty="0" smtClean="0"/>
              <a:t> pagar impostos);</a:t>
            </a:r>
          </a:p>
          <a:p>
            <a:pPr lvl="1"/>
            <a:r>
              <a:rPr lang="pt-BR" dirty="0" smtClean="0"/>
              <a:t>Lembremos que a Inglaterra foi a primeira nação a ter a Revolução Industrial e o mundo “precisava” dos seus produtos; </a:t>
            </a:r>
            <a:endParaRPr lang="pt-BR" dirty="0"/>
          </a:p>
          <a:p>
            <a:pPr lvl="1"/>
            <a:r>
              <a:rPr lang="pt-BR" dirty="0"/>
              <a:t>Restrições mercantilistas aos colonos americanos (imposição do Pacto Colonial</a:t>
            </a:r>
            <a:r>
              <a:rPr lang="pt-BR" dirty="0" smtClean="0"/>
              <a:t>):</a:t>
            </a:r>
            <a:endParaRPr lang="pt-BR" dirty="0"/>
          </a:p>
          <a:p>
            <a:endParaRPr lang="pt-BR" sz="2400" dirty="0"/>
          </a:p>
          <a:p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385975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864096"/>
          </a:xfrm>
        </p:spPr>
        <p:txBody>
          <a:bodyPr/>
          <a:lstStyle/>
          <a:p>
            <a:r>
              <a:rPr lang="pt-BR" dirty="0" smtClean="0"/>
              <a:t>Olhem aí as leis (impostos)!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sz="3000" b="1" dirty="0"/>
              <a:t>Lei do Açúcar</a:t>
            </a:r>
            <a:r>
              <a:rPr lang="pt-BR" sz="3000" b="1" i="1" dirty="0"/>
              <a:t> </a:t>
            </a:r>
            <a:r>
              <a:rPr lang="pt-BR" sz="3000" dirty="0"/>
              <a:t>(1764): taxas sobre os derivados da cana-de-açúcar (açúcar, melaço, rum);</a:t>
            </a:r>
          </a:p>
          <a:p>
            <a:pPr algn="just"/>
            <a:r>
              <a:rPr lang="pt-BR" sz="3000" b="1" dirty="0"/>
              <a:t>Lei do Selo </a:t>
            </a:r>
            <a:r>
              <a:rPr lang="pt-BR" sz="3000" dirty="0"/>
              <a:t>(1765): taxa sobre todos os impressos (jornais, Bíblias, baralhos, documentos em geral);</a:t>
            </a:r>
          </a:p>
          <a:p>
            <a:pPr algn="just"/>
            <a:r>
              <a:rPr lang="pt-BR" sz="3000" b="1" dirty="0"/>
              <a:t>Lei do Chá</a:t>
            </a:r>
            <a:r>
              <a:rPr lang="pt-BR" sz="3000" b="1" i="1" dirty="0"/>
              <a:t> </a:t>
            </a:r>
            <a:r>
              <a:rPr lang="pt-BR" sz="3000" dirty="0"/>
              <a:t>(1773): taxa sobre um produto importado (da Índia) e muito </a:t>
            </a:r>
            <a:r>
              <a:rPr lang="pt-BR" sz="3000" dirty="0" smtClean="0"/>
              <a:t>consumido</a:t>
            </a:r>
          </a:p>
          <a:p>
            <a:pPr algn="just"/>
            <a:r>
              <a:rPr lang="pt-BR" sz="3000" dirty="0" smtClean="0"/>
              <a:t>OBS: TEM COISA MAIS INGLESA QUE A HORA DO CHÁ?.</a:t>
            </a:r>
            <a:endParaRPr lang="pt-BR" sz="3000" b="1" dirty="0"/>
          </a:p>
          <a:p>
            <a:endParaRPr lang="pt-BR" sz="3000" dirty="0"/>
          </a:p>
        </p:txBody>
      </p:sp>
    </p:spTree>
    <p:extLst>
      <p:ext uri="{BB962C8B-B14F-4D97-AF65-F5344CB8AC3E}">
        <p14:creationId xmlns:p14="http://schemas.microsoft.com/office/powerpoint/2010/main" val="1350522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 TEM MAIS...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988840"/>
            <a:ext cx="4040188" cy="4371480"/>
          </a:xfrm>
        </p:spPr>
        <p:txBody>
          <a:bodyPr/>
          <a:lstStyle/>
          <a:p>
            <a:r>
              <a:rPr lang="pt-BR" sz="2600" dirty="0"/>
              <a:t>Após manifestações dos colonos (como a </a:t>
            </a:r>
            <a:r>
              <a:rPr lang="pt-BR" sz="2600" i="1" dirty="0"/>
              <a:t>Boston </a:t>
            </a:r>
            <a:r>
              <a:rPr lang="pt-BR" sz="2600" i="1" dirty="0" err="1"/>
              <a:t>Tea</a:t>
            </a:r>
            <a:r>
              <a:rPr lang="pt-BR" sz="2600" i="1" dirty="0"/>
              <a:t> </a:t>
            </a:r>
            <a:r>
              <a:rPr lang="pt-BR" sz="2600" i="1" dirty="0" err="1"/>
              <a:t>Party</a:t>
            </a:r>
            <a:r>
              <a:rPr lang="pt-BR" sz="2600" dirty="0"/>
              <a:t>), o governo da Inglaterra fechou o porto de Boston e ocupou militarmente a região, exigindo indenizações da colônia</a:t>
            </a:r>
            <a:r>
              <a:rPr lang="pt-BR" sz="2600" dirty="0" smtClean="0"/>
              <a:t>.</a:t>
            </a:r>
          </a:p>
          <a:p>
            <a:r>
              <a:rPr lang="pt-BR" sz="2600" dirty="0" smtClean="0"/>
              <a:t>Fora as Leis Intoleráveis como a dos Alojamentos.</a:t>
            </a:r>
            <a:endParaRPr lang="pt-BR" sz="2600" dirty="0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1988840"/>
            <a:ext cx="4041775" cy="4371480"/>
          </a:xfrm>
        </p:spPr>
        <p:txBody>
          <a:bodyPr/>
          <a:lstStyle/>
          <a:p>
            <a:r>
              <a:rPr lang="pt-BR" dirty="0"/>
              <a:t>Diante dessas medidas, e das </a:t>
            </a:r>
            <a:r>
              <a:rPr lang="pt-BR" dirty="0" err="1"/>
              <a:t>idéias</a:t>
            </a:r>
            <a:r>
              <a:rPr lang="pt-BR" dirty="0"/>
              <a:t> iluministas que circulavam na região, os representantes das colônias reuniram-se na cidade de Filadélfia, em congressos “continentais</a:t>
            </a:r>
            <a:r>
              <a:rPr lang="pt-BR" dirty="0" smtClean="0"/>
              <a:t>”.</a:t>
            </a:r>
          </a:p>
          <a:p>
            <a:r>
              <a:rPr lang="pt-BR" b="1" u="sng" dirty="0" smtClean="0"/>
              <a:t>OBSERVAÇÃO</a:t>
            </a:r>
            <a:r>
              <a:rPr lang="pt-BR" b="1" dirty="0" smtClean="0"/>
              <a:t>: Até este congresso não era intenção dos colonos a separação da Inglaterra.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423859409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p"/>
      <p:bldP spid="6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476672"/>
            <a:ext cx="8507288" cy="648072"/>
          </a:xfrm>
        </p:spPr>
        <p:txBody>
          <a:bodyPr/>
          <a:lstStyle/>
          <a:p>
            <a:pPr algn="ctr"/>
            <a:r>
              <a:rPr lang="pt-BR" sz="4000" dirty="0" smtClean="0"/>
              <a:t>O PROCESSO DE INDEPENDÊNCIA</a:t>
            </a:r>
            <a:endParaRPr lang="pt-BR" sz="4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5109517"/>
          </a:xfrm>
        </p:spPr>
        <p:txBody>
          <a:bodyPr/>
          <a:lstStyle/>
          <a:p>
            <a:pPr marL="0" indent="0">
              <a:buNone/>
            </a:pPr>
            <a:r>
              <a:rPr lang="pt-BR" sz="2400" dirty="0" smtClean="0"/>
              <a:t>MAS AS COISAS MUDARAM E MUITO...</a:t>
            </a:r>
          </a:p>
          <a:p>
            <a:r>
              <a:rPr lang="pt-BR" sz="2400" dirty="0"/>
              <a:t>Segundo Congresso Continental da Filadélfia (1776): assinatura da </a:t>
            </a:r>
            <a:r>
              <a:rPr lang="pt-BR" sz="2400" b="1" i="1" dirty="0"/>
              <a:t>Declaração de Independência dos Estados Unidos da América</a:t>
            </a:r>
            <a:r>
              <a:rPr lang="pt-BR" sz="2400" dirty="0"/>
              <a:t>, em 4 de julho, escrita por Thomas </a:t>
            </a:r>
            <a:r>
              <a:rPr lang="pt-BR" sz="2400" dirty="0" smtClean="0"/>
              <a:t>Jefferson;</a:t>
            </a:r>
          </a:p>
          <a:p>
            <a:r>
              <a:rPr lang="pt-BR" sz="2400" dirty="0"/>
              <a:t>A guerra entre EUA e Inglaterra ocorreu entre 1776 e 1781;</a:t>
            </a:r>
          </a:p>
          <a:p>
            <a:r>
              <a:rPr lang="pt-BR" sz="2400" dirty="0"/>
              <a:t>O comandante das tropas norte-americanas foi o fazendeiro George Washington;</a:t>
            </a:r>
          </a:p>
          <a:p>
            <a:r>
              <a:rPr lang="pt-BR" sz="2400" dirty="0"/>
              <a:t>Com o apoio militar da França e da </a:t>
            </a:r>
            <a:r>
              <a:rPr lang="pt-BR" sz="2400" dirty="0" smtClean="0"/>
              <a:t>Espanha (PORUQE ELES APOIARAM OS COLONOS HEIM? DOU UM ABAL SE VOCÊ SOUBER! BRINCADEIRINHA VIU... KKKK), </a:t>
            </a:r>
            <a:r>
              <a:rPr lang="pt-BR" sz="2400" dirty="0"/>
              <a:t>os norte-americanos conseguiram, finalmente, a sua independência</a:t>
            </a:r>
          </a:p>
          <a:p>
            <a:pPr marL="0" indent="0">
              <a:buNone/>
            </a:pP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57114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xo">
  <a:themeElements>
    <a:clrScheme name="Flux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x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x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uxo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uxo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731</TotalTime>
  <Words>701</Words>
  <Application>Microsoft Office PowerPoint</Application>
  <PresentationFormat>Apresentação na tela (4:3)</PresentationFormat>
  <Paragraphs>50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2" baseType="lpstr">
      <vt:lpstr>Fluxo</vt:lpstr>
      <vt:lpstr>AULA: A INDEPENDÊNCIA DOS EUA PROFESSOR:  TALES AUGUSTO</vt:lpstr>
      <vt:lpstr>Vamos conversar um pouco!</vt:lpstr>
      <vt:lpstr>Vamos saber como este país começou a se tornar o que é hoje!</vt:lpstr>
      <vt:lpstr>Vejam como era pequenininho os Estados Unidos!</vt:lpstr>
      <vt:lpstr>Olha o comércio triangular aí gente...</vt:lpstr>
      <vt:lpstr>Porém a “paz e a tranquilidade” acabaram, vejam os motivos:</vt:lpstr>
      <vt:lpstr>Olhem aí as leis (impostos)!</vt:lpstr>
      <vt:lpstr>E TEM MAIS...</vt:lpstr>
      <vt:lpstr>O PROCESSO DE INDEPENDÊNCIA</vt:lpstr>
      <vt:lpstr>E ASSIM NASCEM OS EUA...</vt:lpstr>
      <vt:lpstr>Apresentação do PowerPoint</vt:lpstr>
    </vt:vector>
  </TitlesOfParts>
  <Company>..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AULA: A REVOLUÇÃO RUSSA PROFESSOR:  TALES AUGUSTO</dc:title>
  <dc:creator>.</dc:creator>
  <cp:lastModifiedBy>Tales</cp:lastModifiedBy>
  <cp:revision>35</cp:revision>
  <dcterms:created xsi:type="dcterms:W3CDTF">2009-07-23T09:59:08Z</dcterms:created>
  <dcterms:modified xsi:type="dcterms:W3CDTF">2011-03-14T09:24:45Z</dcterms:modified>
</cp:coreProperties>
</file>