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89"/>
  </p:notesMasterIdLst>
  <p:sldIdLst>
    <p:sldId id="257" r:id="rId2"/>
    <p:sldId id="260" r:id="rId3"/>
    <p:sldId id="263" r:id="rId4"/>
    <p:sldId id="264" r:id="rId5"/>
    <p:sldId id="354" r:id="rId6"/>
    <p:sldId id="265" r:id="rId7"/>
    <p:sldId id="266" r:id="rId8"/>
    <p:sldId id="267" r:id="rId9"/>
    <p:sldId id="268" r:id="rId10"/>
    <p:sldId id="269" r:id="rId11"/>
    <p:sldId id="333" r:id="rId12"/>
    <p:sldId id="270" r:id="rId13"/>
    <p:sldId id="271" r:id="rId14"/>
    <p:sldId id="272" r:id="rId15"/>
    <p:sldId id="273" r:id="rId16"/>
    <p:sldId id="274" r:id="rId17"/>
    <p:sldId id="275" r:id="rId18"/>
    <p:sldId id="346" r:id="rId19"/>
    <p:sldId id="276" r:id="rId20"/>
    <p:sldId id="342" r:id="rId21"/>
    <p:sldId id="278" r:id="rId22"/>
    <p:sldId id="279" r:id="rId23"/>
    <p:sldId id="280" r:id="rId24"/>
    <p:sldId id="281" r:id="rId25"/>
    <p:sldId id="347" r:id="rId26"/>
    <p:sldId id="282" r:id="rId27"/>
    <p:sldId id="283" r:id="rId28"/>
    <p:sldId id="284" r:id="rId29"/>
    <p:sldId id="285" r:id="rId30"/>
    <p:sldId id="286" r:id="rId31"/>
    <p:sldId id="287" r:id="rId32"/>
    <p:sldId id="288" r:id="rId33"/>
    <p:sldId id="289" r:id="rId34"/>
    <p:sldId id="290" r:id="rId35"/>
    <p:sldId id="340" r:id="rId36"/>
    <p:sldId id="291" r:id="rId37"/>
    <p:sldId id="292" r:id="rId38"/>
    <p:sldId id="293" r:id="rId39"/>
    <p:sldId id="294" r:id="rId40"/>
    <p:sldId id="343" r:id="rId41"/>
    <p:sldId id="295" r:id="rId42"/>
    <p:sldId id="350" r:id="rId43"/>
    <p:sldId id="297" r:id="rId44"/>
    <p:sldId id="300" r:id="rId45"/>
    <p:sldId id="298" r:id="rId46"/>
    <p:sldId id="299" r:id="rId47"/>
    <p:sldId id="302" r:id="rId48"/>
    <p:sldId id="303" r:id="rId49"/>
    <p:sldId id="304" r:id="rId50"/>
    <p:sldId id="305" r:id="rId51"/>
    <p:sldId id="351" r:id="rId52"/>
    <p:sldId id="306" r:id="rId53"/>
    <p:sldId id="307" r:id="rId54"/>
    <p:sldId id="308" r:id="rId55"/>
    <p:sldId id="309" r:id="rId56"/>
    <p:sldId id="310" r:id="rId57"/>
    <p:sldId id="311" r:id="rId58"/>
    <p:sldId id="312" r:id="rId59"/>
    <p:sldId id="313" r:id="rId60"/>
    <p:sldId id="314" r:id="rId61"/>
    <p:sldId id="336" r:id="rId62"/>
    <p:sldId id="337" r:id="rId63"/>
    <p:sldId id="338" r:id="rId64"/>
    <p:sldId id="315" r:id="rId65"/>
    <p:sldId id="317" r:id="rId66"/>
    <p:sldId id="335" r:id="rId67"/>
    <p:sldId id="318" r:id="rId68"/>
    <p:sldId id="319" r:id="rId69"/>
    <p:sldId id="320" r:id="rId70"/>
    <p:sldId id="321" r:id="rId71"/>
    <p:sldId id="322" r:id="rId72"/>
    <p:sldId id="323" r:id="rId73"/>
    <p:sldId id="324" r:id="rId74"/>
    <p:sldId id="325" r:id="rId75"/>
    <p:sldId id="326" r:id="rId76"/>
    <p:sldId id="352" r:id="rId77"/>
    <p:sldId id="334" r:id="rId78"/>
    <p:sldId id="327" r:id="rId79"/>
    <p:sldId id="353" r:id="rId80"/>
    <p:sldId id="328" r:id="rId81"/>
    <p:sldId id="329" r:id="rId82"/>
    <p:sldId id="330" r:id="rId83"/>
    <p:sldId id="331" r:id="rId84"/>
    <p:sldId id="332" r:id="rId85"/>
    <p:sldId id="348" r:id="rId86"/>
    <p:sldId id="349" r:id="rId87"/>
    <p:sldId id="341" r:id="rId88"/>
  </p:sldIdLst>
  <p:sldSz cx="9144000" cy="6858000" type="screen4x3"/>
  <p:notesSz cx="6858000" cy="9144000"/>
  <p:defaultTextStyle>
    <a:defPPr>
      <a:defRPr lang="pt-B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7" d="100"/>
          <a:sy n="47" d="100"/>
        </p:scale>
        <p:origin x="-117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C3A843B-7945-4B78-B8EE-4C7448EDA7A7}" type="datetimeFigureOut">
              <a:rPr lang="pt-BR"/>
              <a:pPr>
                <a:defRPr/>
              </a:pPr>
              <a:t>14/09/2011</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BR" noProof="0"/>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endParaRPr lang="pt-BR" noProof="0"/>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538C1B69-CD55-4990-9EEA-F75AAE6F1376}" type="slidenum">
              <a:rPr lang="pt-BR"/>
              <a:pPr>
                <a:defRPr/>
              </a:pPr>
              <a:t>‹nº›</a:t>
            </a:fld>
            <a:endParaRPr lang="pt-BR"/>
          </a:p>
        </p:txBody>
      </p:sp>
    </p:spTree>
    <p:extLst>
      <p:ext uri="{BB962C8B-B14F-4D97-AF65-F5344CB8AC3E}">
        <p14:creationId xmlns:p14="http://schemas.microsoft.com/office/powerpoint/2010/main" val="690824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ço Reservado para Imagem de Slide 1"/>
          <p:cNvSpPr>
            <a:spLocks noGrp="1" noRot="1" noChangeAspect="1" noTextEdit="1"/>
          </p:cNvSpPr>
          <p:nvPr>
            <p:ph type="sldImg"/>
          </p:nvPr>
        </p:nvSpPr>
        <p:spPr bwMode="auto">
          <a:noFill/>
          <a:ln>
            <a:solidFill>
              <a:srgbClr val="000000"/>
            </a:solidFill>
            <a:miter lim="800000"/>
            <a:headEnd/>
            <a:tailEnd/>
          </a:ln>
        </p:spPr>
      </p:sp>
      <p:sp>
        <p:nvSpPr>
          <p:cNvPr id="12291" name="Espaço Reservado para Anotaçõ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BR" dirty="0" smtClean="0"/>
          </a:p>
        </p:txBody>
      </p:sp>
      <p:sp>
        <p:nvSpPr>
          <p:cNvPr id="12292" name="Espaço Reservado para Número de Slid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95BC21-0C76-4051-A5E3-E4B31F9226B8}" type="slidenum">
              <a:rPr lang="pt-BR" smtClean="0"/>
              <a:pPr/>
              <a:t>1</a:t>
            </a:fld>
            <a:endParaRPr lang="pt-B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ço Reservado para Imagem de Slide 1"/>
          <p:cNvSpPr>
            <a:spLocks noGrp="1" noRot="1" noChangeAspect="1" noTextEdit="1"/>
          </p:cNvSpPr>
          <p:nvPr>
            <p:ph type="sldImg"/>
          </p:nvPr>
        </p:nvSpPr>
        <p:spPr bwMode="auto">
          <a:noFill/>
          <a:ln>
            <a:solidFill>
              <a:srgbClr val="000000"/>
            </a:solidFill>
            <a:miter lim="800000"/>
            <a:headEnd/>
            <a:tailEnd/>
          </a:ln>
        </p:spPr>
      </p:sp>
      <p:sp>
        <p:nvSpPr>
          <p:cNvPr id="53251" name="Espaço Reservado para Anotaçõ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BR" smtClean="0"/>
          </a:p>
        </p:txBody>
      </p:sp>
      <p:sp>
        <p:nvSpPr>
          <p:cNvPr id="53252" name="Espaço Reservado para Número de Slid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AAB5A70-7B2F-4027-A559-5C0428F0A88B}" type="slidenum">
              <a:rPr lang="pt-BR" smtClean="0"/>
              <a:pPr fontAlgn="base">
                <a:spcBef>
                  <a:spcPct val="0"/>
                </a:spcBef>
                <a:spcAft>
                  <a:spcPct val="0"/>
                </a:spcAft>
                <a:defRPr/>
              </a:pPr>
              <a:t>60</a:t>
            </a:fld>
            <a:endParaRPr lang="pt-B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bg>
      <p:bgRef idx="1002">
        <a:schemeClr val="bg2"/>
      </p:bgRef>
    </p:bg>
    <p:spTree>
      <p:nvGrpSpPr>
        <p:cNvPr id="1" name=""/>
        <p:cNvGrpSpPr/>
        <p:nvPr/>
      </p:nvGrpSpPr>
      <p:grpSpPr>
        <a:xfrm>
          <a:off x="0" y="0"/>
          <a:ext cx="0" cy="0"/>
          <a:chOff x="0" y="0"/>
          <a:chExt cx="0" cy="0"/>
        </a:xfrm>
      </p:grpSpPr>
      <p:sp>
        <p:nvSpPr>
          <p:cNvPr id="9" name="Título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pt-BR" smtClean="0"/>
              <a:t>Clique para editar o estilo do título mestre</a:t>
            </a:r>
            <a:endParaRPr lang="en-US"/>
          </a:p>
        </p:txBody>
      </p:sp>
      <p:sp>
        <p:nvSpPr>
          <p:cNvPr id="17" name="Subtítu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pt-BR" smtClean="0"/>
              <a:t>Clique para editar o estilo do subtítulo mestre</a:t>
            </a:r>
            <a:endParaRPr lang="en-US"/>
          </a:p>
        </p:txBody>
      </p:sp>
      <p:sp>
        <p:nvSpPr>
          <p:cNvPr id="4" name="Espaço Reservado para Data 29"/>
          <p:cNvSpPr>
            <a:spLocks noGrp="1"/>
          </p:cNvSpPr>
          <p:nvPr>
            <p:ph type="dt" sz="half" idx="10"/>
          </p:nvPr>
        </p:nvSpPr>
        <p:spPr/>
        <p:txBody>
          <a:bodyPr/>
          <a:lstStyle>
            <a:lvl1pPr>
              <a:defRPr/>
            </a:lvl1pPr>
          </a:lstStyle>
          <a:p>
            <a:pPr>
              <a:defRPr/>
            </a:pPr>
            <a:fld id="{B8DD89B3-507D-4542-83B4-DD08F5B4C8F0}" type="datetimeFigureOut">
              <a:rPr lang="pt-BR"/>
              <a:pPr>
                <a:defRPr/>
              </a:pPr>
              <a:t>14/09/2011</a:t>
            </a:fld>
            <a:endParaRPr lang="pt-BR"/>
          </a:p>
        </p:txBody>
      </p:sp>
      <p:sp>
        <p:nvSpPr>
          <p:cNvPr id="5" name="Espaço Reservado para Rodapé 18"/>
          <p:cNvSpPr>
            <a:spLocks noGrp="1"/>
          </p:cNvSpPr>
          <p:nvPr>
            <p:ph type="ftr" sz="quarter" idx="11"/>
          </p:nvPr>
        </p:nvSpPr>
        <p:spPr/>
        <p:txBody>
          <a:bodyPr/>
          <a:lstStyle>
            <a:lvl1pPr>
              <a:defRPr/>
            </a:lvl1pPr>
          </a:lstStyle>
          <a:p>
            <a:pPr>
              <a:defRPr/>
            </a:pPr>
            <a:endParaRPr lang="pt-BR"/>
          </a:p>
        </p:txBody>
      </p:sp>
      <p:sp>
        <p:nvSpPr>
          <p:cNvPr id="6" name="Espaço Reservado para Número de Slide 26"/>
          <p:cNvSpPr>
            <a:spLocks noGrp="1"/>
          </p:cNvSpPr>
          <p:nvPr>
            <p:ph type="sldNum" sz="quarter" idx="12"/>
          </p:nvPr>
        </p:nvSpPr>
        <p:spPr/>
        <p:txBody>
          <a:bodyPr/>
          <a:lstStyle>
            <a:lvl1pPr>
              <a:defRPr/>
            </a:lvl1pPr>
          </a:lstStyle>
          <a:p>
            <a:pPr>
              <a:defRPr/>
            </a:pPr>
            <a:fld id="{368601D8-D4C4-46CF-99E4-38B67673C1C6}" type="slidenum">
              <a:rPr lang="pt-BR"/>
              <a:pPr>
                <a:defRPr/>
              </a:pPr>
              <a:t>‹nº›</a:t>
            </a:fld>
            <a:endParaRPr lang="pt-B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en-US"/>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Data 9"/>
          <p:cNvSpPr>
            <a:spLocks noGrp="1"/>
          </p:cNvSpPr>
          <p:nvPr>
            <p:ph type="dt" sz="half" idx="10"/>
          </p:nvPr>
        </p:nvSpPr>
        <p:spPr/>
        <p:txBody>
          <a:bodyPr/>
          <a:lstStyle>
            <a:lvl1pPr>
              <a:defRPr/>
            </a:lvl1pPr>
          </a:lstStyle>
          <a:p>
            <a:pPr>
              <a:defRPr/>
            </a:pPr>
            <a:fld id="{534B7BB1-DAE3-4EFD-B9FE-DCB53F37C97A}" type="datetimeFigureOut">
              <a:rPr lang="pt-BR"/>
              <a:pPr>
                <a:defRPr/>
              </a:pPr>
              <a:t>14/09/2011</a:t>
            </a:fld>
            <a:endParaRPr lang="pt-BR"/>
          </a:p>
        </p:txBody>
      </p:sp>
      <p:sp>
        <p:nvSpPr>
          <p:cNvPr id="5" name="Espaço Reservado para Rodapé 21"/>
          <p:cNvSpPr>
            <a:spLocks noGrp="1"/>
          </p:cNvSpPr>
          <p:nvPr>
            <p:ph type="ftr" sz="quarter" idx="11"/>
          </p:nvPr>
        </p:nvSpPr>
        <p:spPr/>
        <p:txBody>
          <a:bodyPr/>
          <a:lstStyle>
            <a:lvl1pPr>
              <a:defRPr/>
            </a:lvl1pPr>
          </a:lstStyle>
          <a:p>
            <a:pPr>
              <a:defRPr/>
            </a:pPr>
            <a:endParaRPr lang="pt-BR"/>
          </a:p>
        </p:txBody>
      </p:sp>
      <p:sp>
        <p:nvSpPr>
          <p:cNvPr id="6" name="Espaço Reservado para Número de Slide 17"/>
          <p:cNvSpPr>
            <a:spLocks noGrp="1"/>
          </p:cNvSpPr>
          <p:nvPr>
            <p:ph type="sldNum" sz="quarter" idx="12"/>
          </p:nvPr>
        </p:nvSpPr>
        <p:spPr/>
        <p:txBody>
          <a:bodyPr/>
          <a:lstStyle>
            <a:lvl1pPr>
              <a:defRPr/>
            </a:lvl1pPr>
          </a:lstStyle>
          <a:p>
            <a:pPr>
              <a:defRPr/>
            </a:pPr>
            <a:fld id="{F2225763-6719-41D4-92F6-CB05D6E1333A}" type="slidenum">
              <a:rPr lang="pt-BR"/>
              <a:pPr>
                <a:defRPr/>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914401"/>
            <a:ext cx="2057400" cy="5211763"/>
          </a:xfrm>
        </p:spPr>
        <p:txBody>
          <a:bodyPr vert="eaVert"/>
          <a:lstStyle/>
          <a:p>
            <a:r>
              <a:rPr lang="pt-BR" smtClean="0"/>
              <a:t>Clique para editar o estilo do título mestre</a:t>
            </a:r>
            <a:endParaRPr lang="en-US"/>
          </a:p>
        </p:txBody>
      </p:sp>
      <p:sp>
        <p:nvSpPr>
          <p:cNvPr id="3" name="Espaço Reservado para Texto Vertical 2"/>
          <p:cNvSpPr>
            <a:spLocks noGrp="1"/>
          </p:cNvSpPr>
          <p:nvPr>
            <p:ph type="body" orient="vert" idx="1"/>
          </p:nvPr>
        </p:nvSpPr>
        <p:spPr>
          <a:xfrm>
            <a:off x="457200" y="914401"/>
            <a:ext cx="6019800" cy="5211763"/>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Data 9"/>
          <p:cNvSpPr>
            <a:spLocks noGrp="1"/>
          </p:cNvSpPr>
          <p:nvPr>
            <p:ph type="dt" sz="half" idx="10"/>
          </p:nvPr>
        </p:nvSpPr>
        <p:spPr/>
        <p:txBody>
          <a:bodyPr/>
          <a:lstStyle>
            <a:lvl1pPr>
              <a:defRPr/>
            </a:lvl1pPr>
          </a:lstStyle>
          <a:p>
            <a:pPr>
              <a:defRPr/>
            </a:pPr>
            <a:fld id="{3B73A100-B8C4-415B-A8AF-23F7CA8EAD72}" type="datetimeFigureOut">
              <a:rPr lang="pt-BR"/>
              <a:pPr>
                <a:defRPr/>
              </a:pPr>
              <a:t>14/09/2011</a:t>
            </a:fld>
            <a:endParaRPr lang="pt-BR"/>
          </a:p>
        </p:txBody>
      </p:sp>
      <p:sp>
        <p:nvSpPr>
          <p:cNvPr id="5" name="Espaço Reservado para Rodapé 21"/>
          <p:cNvSpPr>
            <a:spLocks noGrp="1"/>
          </p:cNvSpPr>
          <p:nvPr>
            <p:ph type="ftr" sz="quarter" idx="11"/>
          </p:nvPr>
        </p:nvSpPr>
        <p:spPr/>
        <p:txBody>
          <a:bodyPr/>
          <a:lstStyle>
            <a:lvl1pPr>
              <a:defRPr/>
            </a:lvl1pPr>
          </a:lstStyle>
          <a:p>
            <a:pPr>
              <a:defRPr/>
            </a:pPr>
            <a:endParaRPr lang="pt-BR"/>
          </a:p>
        </p:txBody>
      </p:sp>
      <p:sp>
        <p:nvSpPr>
          <p:cNvPr id="6" name="Espaço Reservado para Número de Slide 17"/>
          <p:cNvSpPr>
            <a:spLocks noGrp="1"/>
          </p:cNvSpPr>
          <p:nvPr>
            <p:ph type="sldNum" sz="quarter" idx="12"/>
          </p:nvPr>
        </p:nvSpPr>
        <p:spPr/>
        <p:txBody>
          <a:bodyPr/>
          <a:lstStyle>
            <a:lvl1pPr>
              <a:defRPr/>
            </a:lvl1pPr>
          </a:lstStyle>
          <a:p>
            <a:pPr>
              <a:defRPr/>
            </a:pPr>
            <a:fld id="{F781063E-298D-4CC5-80B4-F77DBCB1D6D6}" type="slidenum">
              <a:rPr lang="pt-BR"/>
              <a:pPr>
                <a:defRPr/>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en-US"/>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Data 9"/>
          <p:cNvSpPr>
            <a:spLocks noGrp="1"/>
          </p:cNvSpPr>
          <p:nvPr>
            <p:ph type="dt" sz="half" idx="10"/>
          </p:nvPr>
        </p:nvSpPr>
        <p:spPr/>
        <p:txBody>
          <a:bodyPr/>
          <a:lstStyle>
            <a:lvl1pPr>
              <a:defRPr/>
            </a:lvl1pPr>
          </a:lstStyle>
          <a:p>
            <a:pPr>
              <a:defRPr/>
            </a:pPr>
            <a:fld id="{BF73CF18-7625-41D7-81E3-B787F25AE7C6}" type="datetimeFigureOut">
              <a:rPr lang="pt-BR"/>
              <a:pPr>
                <a:defRPr/>
              </a:pPr>
              <a:t>14/09/2011</a:t>
            </a:fld>
            <a:endParaRPr lang="pt-BR"/>
          </a:p>
        </p:txBody>
      </p:sp>
      <p:sp>
        <p:nvSpPr>
          <p:cNvPr id="5" name="Espaço Reservado para Rodapé 21"/>
          <p:cNvSpPr>
            <a:spLocks noGrp="1"/>
          </p:cNvSpPr>
          <p:nvPr>
            <p:ph type="ftr" sz="quarter" idx="11"/>
          </p:nvPr>
        </p:nvSpPr>
        <p:spPr/>
        <p:txBody>
          <a:bodyPr/>
          <a:lstStyle>
            <a:lvl1pPr>
              <a:defRPr/>
            </a:lvl1pPr>
          </a:lstStyle>
          <a:p>
            <a:pPr>
              <a:defRPr/>
            </a:pPr>
            <a:endParaRPr lang="pt-BR"/>
          </a:p>
        </p:txBody>
      </p:sp>
      <p:sp>
        <p:nvSpPr>
          <p:cNvPr id="6" name="Espaço Reservado para Número de Slide 17"/>
          <p:cNvSpPr>
            <a:spLocks noGrp="1"/>
          </p:cNvSpPr>
          <p:nvPr>
            <p:ph type="sldNum" sz="quarter" idx="12"/>
          </p:nvPr>
        </p:nvSpPr>
        <p:spPr/>
        <p:txBody>
          <a:bodyPr/>
          <a:lstStyle>
            <a:lvl1pPr>
              <a:defRPr/>
            </a:lvl1pPr>
          </a:lstStyle>
          <a:p>
            <a:pPr>
              <a:defRPr/>
            </a:pPr>
            <a:fld id="{456821F8-6454-46C6-8BBA-AB32EFFB1F1A}" type="slidenum">
              <a:rPr lang="pt-BR"/>
              <a:pPr>
                <a:defRPr/>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bg>
      <p:bgRef idx="1002">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pt-BR" smtClean="0"/>
              <a:t>Clique para editar o estilo do título mestre</a:t>
            </a:r>
            <a:endParaRPr lang="en-US"/>
          </a:p>
        </p:txBody>
      </p:sp>
      <p:sp>
        <p:nvSpPr>
          <p:cNvPr id="3" name="Espaço Reservado para Texto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lvl1pPr>
              <a:defRPr/>
            </a:lvl1pPr>
          </a:lstStyle>
          <a:p>
            <a:pPr>
              <a:defRPr/>
            </a:pPr>
            <a:fld id="{51D7D257-3653-4F8E-8196-08484F0C6AED}" type="datetimeFigureOut">
              <a:rPr lang="pt-BR"/>
              <a:pPr>
                <a:defRPr/>
              </a:pPr>
              <a:t>14/09/2011</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19C69C51-22D9-43F5-9D3A-9E9C7BBCBBC3}" type="slidenum">
              <a:rPr lang="pt-BR"/>
              <a:pPr>
                <a:defRPr/>
              </a:pPr>
              <a:t>‹nº›</a:t>
            </a:fld>
            <a:endParaRPr lang="pt-B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a:lstStyle/>
          <a:p>
            <a:r>
              <a:rPr lang="pt-BR" smtClean="0"/>
              <a:t>Clique para editar o estilo do título mestre</a:t>
            </a:r>
            <a:endParaRPr lang="en-US"/>
          </a:p>
        </p:txBody>
      </p:sp>
      <p:sp>
        <p:nvSpPr>
          <p:cNvPr id="3" name="Espaço Reservado para Conteúd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Conteúd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5" name="Espaço Reservado para Data 9"/>
          <p:cNvSpPr>
            <a:spLocks noGrp="1"/>
          </p:cNvSpPr>
          <p:nvPr>
            <p:ph type="dt" sz="half" idx="10"/>
          </p:nvPr>
        </p:nvSpPr>
        <p:spPr/>
        <p:txBody>
          <a:bodyPr/>
          <a:lstStyle>
            <a:lvl1pPr>
              <a:defRPr/>
            </a:lvl1pPr>
          </a:lstStyle>
          <a:p>
            <a:pPr>
              <a:defRPr/>
            </a:pPr>
            <a:fld id="{F7C2FBE2-9969-4BEC-BA5C-B5B44A443D13}" type="datetimeFigureOut">
              <a:rPr lang="pt-BR"/>
              <a:pPr>
                <a:defRPr/>
              </a:pPr>
              <a:t>14/09/2011</a:t>
            </a:fld>
            <a:endParaRPr lang="pt-BR"/>
          </a:p>
        </p:txBody>
      </p:sp>
      <p:sp>
        <p:nvSpPr>
          <p:cNvPr id="6" name="Espaço Reservado para Rodapé 21"/>
          <p:cNvSpPr>
            <a:spLocks noGrp="1"/>
          </p:cNvSpPr>
          <p:nvPr>
            <p:ph type="ftr" sz="quarter" idx="11"/>
          </p:nvPr>
        </p:nvSpPr>
        <p:spPr/>
        <p:txBody>
          <a:bodyPr/>
          <a:lstStyle>
            <a:lvl1pPr>
              <a:defRPr/>
            </a:lvl1pPr>
          </a:lstStyle>
          <a:p>
            <a:pPr>
              <a:defRPr/>
            </a:pPr>
            <a:endParaRPr lang="pt-BR"/>
          </a:p>
        </p:txBody>
      </p:sp>
      <p:sp>
        <p:nvSpPr>
          <p:cNvPr id="7" name="Espaço Reservado para Número de Slide 17"/>
          <p:cNvSpPr>
            <a:spLocks noGrp="1"/>
          </p:cNvSpPr>
          <p:nvPr>
            <p:ph type="sldNum" sz="quarter" idx="12"/>
          </p:nvPr>
        </p:nvSpPr>
        <p:spPr/>
        <p:txBody>
          <a:bodyPr/>
          <a:lstStyle>
            <a:lvl1pPr>
              <a:defRPr/>
            </a:lvl1pPr>
          </a:lstStyle>
          <a:p>
            <a:pPr>
              <a:defRPr/>
            </a:pPr>
            <a:fld id="{27A0B5E8-51A7-42AA-950B-C483C0B0BB6A}" type="slidenum">
              <a:rPr lang="pt-BR"/>
              <a:pPr>
                <a:defRPr/>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a:lstStyle>
            <a:lvl1pPr>
              <a:defRPr/>
            </a:lvl1pPr>
          </a:lstStyle>
          <a:p>
            <a:r>
              <a:rPr lang="pt-BR" smtClean="0"/>
              <a:t>Clique para editar o estilo do título mestre</a:t>
            </a:r>
            <a:endParaRPr lang="en-US"/>
          </a:p>
        </p:txBody>
      </p:sp>
      <p:sp>
        <p:nvSpPr>
          <p:cNvPr id="3" name="Espaço Reservado para Tex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pt-BR" smtClean="0"/>
              <a:t>Clique para editar os estilos do texto mestre</a:t>
            </a:r>
          </a:p>
        </p:txBody>
      </p:sp>
      <p:sp>
        <p:nvSpPr>
          <p:cNvPr id="4" name="Espaço Reservado para Tex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pt-BR" smtClean="0"/>
              <a:t>Clique para editar os estilos do texto mestre</a:t>
            </a:r>
          </a:p>
        </p:txBody>
      </p:sp>
      <p:sp>
        <p:nvSpPr>
          <p:cNvPr id="5" name="Espaço Reservado para Conteúd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6" name="Espaço Reservado para Conteúd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7" name="Espaço Reservado para Data 9"/>
          <p:cNvSpPr>
            <a:spLocks noGrp="1"/>
          </p:cNvSpPr>
          <p:nvPr>
            <p:ph type="dt" sz="half" idx="10"/>
          </p:nvPr>
        </p:nvSpPr>
        <p:spPr/>
        <p:txBody>
          <a:bodyPr/>
          <a:lstStyle>
            <a:lvl1pPr>
              <a:defRPr/>
            </a:lvl1pPr>
          </a:lstStyle>
          <a:p>
            <a:pPr>
              <a:defRPr/>
            </a:pPr>
            <a:fld id="{F09FA91E-5306-438F-AD37-7ED5380856C3}" type="datetimeFigureOut">
              <a:rPr lang="pt-BR"/>
              <a:pPr>
                <a:defRPr/>
              </a:pPr>
              <a:t>14/09/2011</a:t>
            </a:fld>
            <a:endParaRPr lang="pt-BR"/>
          </a:p>
        </p:txBody>
      </p:sp>
      <p:sp>
        <p:nvSpPr>
          <p:cNvPr id="8" name="Espaço Reservado para Rodapé 21"/>
          <p:cNvSpPr>
            <a:spLocks noGrp="1"/>
          </p:cNvSpPr>
          <p:nvPr>
            <p:ph type="ftr" sz="quarter" idx="11"/>
          </p:nvPr>
        </p:nvSpPr>
        <p:spPr/>
        <p:txBody>
          <a:bodyPr/>
          <a:lstStyle>
            <a:lvl1pPr>
              <a:defRPr/>
            </a:lvl1pPr>
          </a:lstStyle>
          <a:p>
            <a:pPr>
              <a:defRPr/>
            </a:pPr>
            <a:endParaRPr lang="pt-BR"/>
          </a:p>
        </p:txBody>
      </p:sp>
      <p:sp>
        <p:nvSpPr>
          <p:cNvPr id="9" name="Espaço Reservado para Número de Slide 17"/>
          <p:cNvSpPr>
            <a:spLocks noGrp="1"/>
          </p:cNvSpPr>
          <p:nvPr>
            <p:ph type="sldNum" sz="quarter" idx="12"/>
          </p:nvPr>
        </p:nvSpPr>
        <p:spPr/>
        <p:txBody>
          <a:bodyPr/>
          <a:lstStyle>
            <a:lvl1pPr>
              <a:defRPr/>
            </a:lvl1pPr>
          </a:lstStyle>
          <a:p>
            <a:pPr>
              <a:defRPr/>
            </a:pPr>
            <a:fld id="{6B445F14-A18F-4516-88E3-C8C2077F6425}" type="slidenum">
              <a:rPr lang="pt-BR"/>
              <a:pPr>
                <a:defRPr/>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pt-BR" smtClean="0"/>
              <a:t>Clique para editar o estilo do título mestre</a:t>
            </a:r>
            <a:endParaRPr lang="en-US"/>
          </a:p>
        </p:txBody>
      </p:sp>
      <p:sp>
        <p:nvSpPr>
          <p:cNvPr id="3" name="Espaço Reservado para Data 9"/>
          <p:cNvSpPr>
            <a:spLocks noGrp="1"/>
          </p:cNvSpPr>
          <p:nvPr>
            <p:ph type="dt" sz="half" idx="10"/>
          </p:nvPr>
        </p:nvSpPr>
        <p:spPr/>
        <p:txBody>
          <a:bodyPr/>
          <a:lstStyle>
            <a:lvl1pPr>
              <a:defRPr/>
            </a:lvl1pPr>
          </a:lstStyle>
          <a:p>
            <a:pPr>
              <a:defRPr/>
            </a:pPr>
            <a:fld id="{9DA18F55-7E77-450A-953D-F04E3A15A09D}" type="datetimeFigureOut">
              <a:rPr lang="pt-BR"/>
              <a:pPr>
                <a:defRPr/>
              </a:pPr>
              <a:t>14/09/2011</a:t>
            </a:fld>
            <a:endParaRPr lang="pt-BR"/>
          </a:p>
        </p:txBody>
      </p:sp>
      <p:sp>
        <p:nvSpPr>
          <p:cNvPr id="4" name="Espaço Reservado para Rodapé 21"/>
          <p:cNvSpPr>
            <a:spLocks noGrp="1"/>
          </p:cNvSpPr>
          <p:nvPr>
            <p:ph type="ftr" sz="quarter" idx="11"/>
          </p:nvPr>
        </p:nvSpPr>
        <p:spPr/>
        <p:txBody>
          <a:bodyPr/>
          <a:lstStyle>
            <a:lvl1pPr>
              <a:defRPr/>
            </a:lvl1pPr>
          </a:lstStyle>
          <a:p>
            <a:pPr>
              <a:defRPr/>
            </a:pPr>
            <a:endParaRPr lang="pt-BR"/>
          </a:p>
        </p:txBody>
      </p:sp>
      <p:sp>
        <p:nvSpPr>
          <p:cNvPr id="5" name="Espaço Reservado para Número de Slide 17"/>
          <p:cNvSpPr>
            <a:spLocks noGrp="1"/>
          </p:cNvSpPr>
          <p:nvPr>
            <p:ph type="sldNum" sz="quarter" idx="12"/>
          </p:nvPr>
        </p:nvSpPr>
        <p:spPr/>
        <p:txBody>
          <a:bodyPr/>
          <a:lstStyle>
            <a:lvl1pPr>
              <a:defRPr/>
            </a:lvl1pPr>
          </a:lstStyle>
          <a:p>
            <a:pPr>
              <a:defRPr/>
            </a:pPr>
            <a:fld id="{8E1BCDAB-780D-42B3-8925-F31731107147}" type="slidenum">
              <a:rPr lang="pt-BR"/>
              <a:pPr>
                <a:defRPr/>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9"/>
          <p:cNvSpPr>
            <a:spLocks noGrp="1"/>
          </p:cNvSpPr>
          <p:nvPr>
            <p:ph type="dt" sz="half" idx="10"/>
          </p:nvPr>
        </p:nvSpPr>
        <p:spPr/>
        <p:txBody>
          <a:bodyPr/>
          <a:lstStyle>
            <a:lvl1pPr>
              <a:defRPr/>
            </a:lvl1pPr>
          </a:lstStyle>
          <a:p>
            <a:pPr>
              <a:defRPr/>
            </a:pPr>
            <a:fld id="{BD5237D6-A5CA-4410-ABC1-8048A0D73D85}" type="datetimeFigureOut">
              <a:rPr lang="pt-BR"/>
              <a:pPr>
                <a:defRPr/>
              </a:pPr>
              <a:t>14/09/2011</a:t>
            </a:fld>
            <a:endParaRPr lang="pt-BR"/>
          </a:p>
        </p:txBody>
      </p:sp>
      <p:sp>
        <p:nvSpPr>
          <p:cNvPr id="3" name="Espaço Reservado para Rodapé 21"/>
          <p:cNvSpPr>
            <a:spLocks noGrp="1"/>
          </p:cNvSpPr>
          <p:nvPr>
            <p:ph type="ftr" sz="quarter" idx="11"/>
          </p:nvPr>
        </p:nvSpPr>
        <p:spPr/>
        <p:txBody>
          <a:bodyPr/>
          <a:lstStyle>
            <a:lvl1pPr>
              <a:defRPr/>
            </a:lvl1pPr>
          </a:lstStyle>
          <a:p>
            <a:pPr>
              <a:defRPr/>
            </a:pPr>
            <a:endParaRPr lang="pt-BR"/>
          </a:p>
        </p:txBody>
      </p:sp>
      <p:sp>
        <p:nvSpPr>
          <p:cNvPr id="4" name="Espaço Reservado para Número de Slide 17"/>
          <p:cNvSpPr>
            <a:spLocks noGrp="1"/>
          </p:cNvSpPr>
          <p:nvPr>
            <p:ph type="sldNum" sz="quarter" idx="12"/>
          </p:nvPr>
        </p:nvSpPr>
        <p:spPr/>
        <p:txBody>
          <a:bodyPr/>
          <a:lstStyle>
            <a:lvl1pPr>
              <a:defRPr/>
            </a:lvl1pPr>
          </a:lstStyle>
          <a:p>
            <a:pPr>
              <a:defRPr/>
            </a:pPr>
            <a:fld id="{8A41EF6E-E92D-4FE1-A8EA-FACFEC7D6B46}" type="slidenum">
              <a:rPr lang="pt-BR"/>
              <a:pPr>
                <a:defRPr/>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pt-BR" smtClean="0"/>
              <a:t>Clique para editar o estilo do título mestre</a:t>
            </a:r>
            <a:endParaRPr lang="en-US"/>
          </a:p>
        </p:txBody>
      </p:sp>
      <p:sp>
        <p:nvSpPr>
          <p:cNvPr id="3" name="Espaço Reservado para Tex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pt-BR" smtClean="0"/>
              <a:t>Clique para editar os estilos do texto mestre</a:t>
            </a:r>
          </a:p>
        </p:txBody>
      </p:sp>
      <p:sp>
        <p:nvSpPr>
          <p:cNvPr id="4" name="Espaço Reservado para Conteúd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5" name="Espaço Reservado para Data 9"/>
          <p:cNvSpPr>
            <a:spLocks noGrp="1"/>
          </p:cNvSpPr>
          <p:nvPr>
            <p:ph type="dt" sz="half" idx="10"/>
          </p:nvPr>
        </p:nvSpPr>
        <p:spPr/>
        <p:txBody>
          <a:bodyPr/>
          <a:lstStyle>
            <a:lvl1pPr>
              <a:defRPr/>
            </a:lvl1pPr>
          </a:lstStyle>
          <a:p>
            <a:pPr>
              <a:defRPr/>
            </a:pPr>
            <a:fld id="{3ED3F089-9DFF-4576-89F3-E29989900D90}" type="datetimeFigureOut">
              <a:rPr lang="pt-BR"/>
              <a:pPr>
                <a:defRPr/>
              </a:pPr>
              <a:t>14/09/2011</a:t>
            </a:fld>
            <a:endParaRPr lang="pt-BR"/>
          </a:p>
        </p:txBody>
      </p:sp>
      <p:sp>
        <p:nvSpPr>
          <p:cNvPr id="6" name="Espaço Reservado para Rodapé 21"/>
          <p:cNvSpPr>
            <a:spLocks noGrp="1"/>
          </p:cNvSpPr>
          <p:nvPr>
            <p:ph type="ftr" sz="quarter" idx="11"/>
          </p:nvPr>
        </p:nvSpPr>
        <p:spPr/>
        <p:txBody>
          <a:bodyPr/>
          <a:lstStyle>
            <a:lvl1pPr>
              <a:defRPr/>
            </a:lvl1pPr>
          </a:lstStyle>
          <a:p>
            <a:pPr>
              <a:defRPr/>
            </a:pPr>
            <a:endParaRPr lang="pt-BR"/>
          </a:p>
        </p:txBody>
      </p:sp>
      <p:sp>
        <p:nvSpPr>
          <p:cNvPr id="7" name="Espaço Reservado para Número de Slide 17"/>
          <p:cNvSpPr>
            <a:spLocks noGrp="1"/>
          </p:cNvSpPr>
          <p:nvPr>
            <p:ph type="sldNum" sz="quarter" idx="12"/>
          </p:nvPr>
        </p:nvSpPr>
        <p:spPr/>
        <p:txBody>
          <a:bodyPr/>
          <a:lstStyle>
            <a:lvl1pPr>
              <a:defRPr/>
            </a:lvl1pPr>
          </a:lstStyle>
          <a:p>
            <a:pPr>
              <a:defRPr/>
            </a:pPr>
            <a:fld id="{C6B3DA1F-A1B0-4067-83D2-C9756BFF9D74}" type="slidenum">
              <a:rPr lang="pt-BR"/>
              <a:pPr>
                <a:defRPr/>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5" name="Retângulo com Único Canto Aparado e Arredondado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riângulo retângulo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orma livre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orma livre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Título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pt-BR" smtClean="0"/>
              <a:t>Clique para editar o estilo do título mestre</a:t>
            </a:r>
            <a:endParaRPr lang="en-US"/>
          </a:p>
        </p:txBody>
      </p:sp>
      <p:sp>
        <p:nvSpPr>
          <p:cNvPr id="4" name="Espaço Reservado para Texto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pt-BR" smtClean="0"/>
              <a:t>Clique para editar os estilos do texto mestre</a:t>
            </a:r>
          </a:p>
        </p:txBody>
      </p:sp>
      <p:sp>
        <p:nvSpPr>
          <p:cNvPr id="3" name="Espaço Reservado para Imagem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pt-BR" noProof="0" smtClean="0"/>
              <a:t>Clique no ícone para adicionar uma imagem</a:t>
            </a:r>
            <a:endParaRPr lang="en-US" noProof="0" dirty="0"/>
          </a:p>
        </p:txBody>
      </p:sp>
      <p:sp>
        <p:nvSpPr>
          <p:cNvPr id="9" name="Espaço Reservado para Data 4"/>
          <p:cNvSpPr>
            <a:spLocks noGrp="1"/>
          </p:cNvSpPr>
          <p:nvPr>
            <p:ph type="dt" sz="half" idx="10"/>
          </p:nvPr>
        </p:nvSpPr>
        <p:spPr/>
        <p:txBody>
          <a:bodyPr/>
          <a:lstStyle>
            <a:lvl1pPr>
              <a:defRPr/>
            </a:lvl1pPr>
          </a:lstStyle>
          <a:p>
            <a:pPr>
              <a:defRPr/>
            </a:pPr>
            <a:fld id="{6878BD30-8AA9-4E03-B1DE-A9DFA78E3FED}" type="datetimeFigureOut">
              <a:rPr lang="pt-BR"/>
              <a:pPr>
                <a:defRPr/>
              </a:pPr>
              <a:t>14/09/2011</a:t>
            </a:fld>
            <a:endParaRPr lang="pt-BR"/>
          </a:p>
        </p:txBody>
      </p:sp>
      <p:sp>
        <p:nvSpPr>
          <p:cNvPr id="10" name="Espaço Reservado para Rodapé 5"/>
          <p:cNvSpPr>
            <a:spLocks noGrp="1"/>
          </p:cNvSpPr>
          <p:nvPr>
            <p:ph type="ftr" sz="quarter" idx="11"/>
          </p:nvPr>
        </p:nvSpPr>
        <p:spPr/>
        <p:txBody>
          <a:bodyPr/>
          <a:lstStyle>
            <a:lvl1pPr>
              <a:defRPr/>
            </a:lvl1pPr>
          </a:lstStyle>
          <a:p>
            <a:pPr>
              <a:defRPr/>
            </a:pPr>
            <a:endParaRPr lang="pt-BR"/>
          </a:p>
        </p:txBody>
      </p:sp>
      <p:sp>
        <p:nvSpPr>
          <p:cNvPr id="11" name="Espaço Reservado para Número de Slide 6"/>
          <p:cNvSpPr>
            <a:spLocks noGrp="1"/>
          </p:cNvSpPr>
          <p:nvPr>
            <p:ph type="sldNum" sz="quarter" idx="12"/>
          </p:nvPr>
        </p:nvSpPr>
        <p:spPr>
          <a:xfrm>
            <a:off x="8077200" y="6356350"/>
            <a:ext cx="609600" cy="365125"/>
          </a:xfrm>
        </p:spPr>
        <p:txBody>
          <a:bodyPr/>
          <a:lstStyle>
            <a:lvl1pPr>
              <a:defRPr/>
            </a:lvl1pPr>
          </a:lstStyle>
          <a:p>
            <a:pPr>
              <a:defRPr/>
            </a:pPr>
            <a:fld id="{31C4862D-41EC-4CBC-A24D-7FBF6C0FAFED}" type="slidenum">
              <a:rPr lang="pt-BR"/>
              <a:pPr>
                <a:defRPr/>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a livre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orma livre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Espaço Reservado para Título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pt-BR" smtClean="0"/>
              <a:t>Clique para editar o estilo do título mestre</a:t>
            </a:r>
            <a:endParaRPr lang="en-US" smtClean="0"/>
          </a:p>
        </p:txBody>
      </p:sp>
      <p:sp>
        <p:nvSpPr>
          <p:cNvPr id="1029" name="Espaço Reservado para Texto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10" name="Espaço Reservado para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08AE7668-8A22-47B5-AF68-5D1F4A21E9F3}" type="datetimeFigureOut">
              <a:rPr lang="pt-BR"/>
              <a:pPr>
                <a:defRPr/>
              </a:pPr>
              <a:t>14/09/2011</a:t>
            </a:fld>
            <a:endParaRPr lang="pt-BR"/>
          </a:p>
        </p:txBody>
      </p:sp>
      <p:sp>
        <p:nvSpPr>
          <p:cNvPr id="22" name="Espaço Reservado para Rodapé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pt-BR"/>
          </a:p>
        </p:txBody>
      </p:sp>
      <p:sp>
        <p:nvSpPr>
          <p:cNvPr id="18" name="Espaço Reservado para Número de Slid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defRPr>
            </a:lvl1pPr>
          </a:lstStyle>
          <a:p>
            <a:pPr>
              <a:defRPr/>
            </a:pPr>
            <a:fld id="{2CB40295-808E-417F-84B7-77AEBCEA20AC}" type="slidenum">
              <a:rPr lang="pt-BR"/>
              <a:pPr>
                <a:defRPr/>
              </a:pPr>
              <a:t>‹nº›</a:t>
            </a:fld>
            <a:endParaRPr lang="pt-BR"/>
          </a:p>
        </p:txBody>
      </p:sp>
      <p:grpSp>
        <p:nvGrpSpPr>
          <p:cNvPr id="1033" name="Grupo 1"/>
          <p:cNvGrpSpPr>
            <a:grpSpLocks/>
          </p:cNvGrpSpPr>
          <p:nvPr/>
        </p:nvGrpSpPr>
        <p:grpSpPr bwMode="auto">
          <a:xfrm>
            <a:off x="-19050" y="203200"/>
            <a:ext cx="9180513" cy="647700"/>
            <a:chOff x="-19045" y="216550"/>
            <a:chExt cx="9180548" cy="649224"/>
          </a:xfrm>
        </p:grpSpPr>
        <p:sp>
          <p:nvSpPr>
            <p:cNvPr id="12" name="Forma liv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Forma liv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915" r:id="rId1"/>
    <p:sldLayoutId id="2147483907" r:id="rId2"/>
    <p:sldLayoutId id="2147483916" r:id="rId3"/>
    <p:sldLayoutId id="2147483908" r:id="rId4"/>
    <p:sldLayoutId id="2147483909" r:id="rId5"/>
    <p:sldLayoutId id="2147483910" r:id="rId6"/>
    <p:sldLayoutId id="2147483911" r:id="rId7"/>
    <p:sldLayoutId id="2147483912" r:id="rId8"/>
    <p:sldLayoutId id="2147483917" r:id="rId9"/>
    <p:sldLayoutId id="2147483913" r:id="rId10"/>
    <p:sldLayoutId id="2147483914"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8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8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85720" y="1556792"/>
            <a:ext cx="8572560" cy="5112568"/>
          </a:xfrm>
        </p:spPr>
        <p:txBody>
          <a:bodyPr>
            <a:noAutofit/>
          </a:bodyPr>
          <a:lstStyle/>
          <a:p>
            <a:pPr algn="ctr" eaLnBrk="1" fontAlgn="auto" hangingPunct="1">
              <a:spcAft>
                <a:spcPts val="0"/>
              </a:spcAft>
              <a:defRPr/>
            </a:pPr>
            <a:r>
              <a:rPr lang="pt-BR" sz="7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HISTÓRIA DO RN</a:t>
            </a:r>
            <a:br>
              <a:rPr lang="pt-BR" sz="70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pt-BR" sz="7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POR: </a:t>
            </a:r>
            <a:r>
              <a:rPr lang="pt-BR" sz="70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Tales Augusto</a:t>
            </a:r>
            <a:br>
              <a:rPr lang="pt-BR" sz="70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pt-BR" sz="70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r>
            <a:br>
              <a:rPr lang="pt-BR" sz="70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pt-BR" sz="7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rPr>
              <a:t>Baseado no livro HISTÓRIA DO RN PARA INICIANTES</a:t>
            </a:r>
            <a:endParaRPr lang="pt-BR" sz="7000" b="1" u="sng"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2050" name="Picture 2" descr="G:\TALES\RN PA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7" y="404664"/>
            <a:ext cx="3312368" cy="6048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style.rotation</p:attrName>
                                        </p:attrNameLst>
                                      </p:cBhvr>
                                      <p:tavLst>
                                        <p:tav tm="0">
                                          <p:val>
                                            <p:fltVal val="90"/>
                                          </p:val>
                                        </p:tav>
                                        <p:tav tm="100000">
                                          <p:val>
                                            <p:fltVal val="0"/>
                                          </p:val>
                                        </p:tav>
                                      </p:tavLst>
                                    </p:anim>
                                    <p:animEffect transition="in" filter="fade">
                                      <p:cBhvr>
                                        <p:cTn id="16"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282154"/>
          </a:xfrm>
        </p:spPr>
        <p:txBody>
          <a:bodyPr rtlCol="0">
            <a:normAutofit fontScale="90000"/>
          </a:bodyPr>
          <a:lstStyle/>
          <a:p>
            <a:pPr eaLnBrk="1" fontAlgn="auto" hangingPunct="1">
              <a:spcAft>
                <a:spcPts val="0"/>
              </a:spcAft>
              <a:defRPr/>
            </a:pPr>
            <a:r>
              <a:rPr lang="pt-BR" b="1" dirty="0" smtClean="0">
                <a:solidFill>
                  <a:srgbClr val="FF0000"/>
                </a:solidFill>
                <a:latin typeface="Times New Roman" pitchFamily="18" charset="0"/>
                <a:cs typeface="Times New Roman" pitchFamily="18" charset="0"/>
              </a:rPr>
              <a:t>Para não dizer que Portugal não fez nada...</a:t>
            </a:r>
            <a:endParaRPr lang="pt-BR" b="1" dirty="0">
              <a:solidFill>
                <a:srgbClr val="FF0000"/>
              </a:solidFill>
              <a:latin typeface="Times New Roman" pitchFamily="18" charset="0"/>
              <a:cs typeface="Times New Roman" pitchFamily="18" charset="0"/>
            </a:endParaRPr>
          </a:p>
        </p:txBody>
      </p:sp>
      <p:sp>
        <p:nvSpPr>
          <p:cNvPr id="12291" name="Espaço Reservado para Conteúdo 2"/>
          <p:cNvSpPr>
            <a:spLocks noGrp="1"/>
          </p:cNvSpPr>
          <p:nvPr>
            <p:ph idx="1"/>
          </p:nvPr>
        </p:nvSpPr>
        <p:spPr>
          <a:xfrm>
            <a:off x="457200" y="2276871"/>
            <a:ext cx="8229600" cy="3849291"/>
          </a:xfrm>
        </p:spPr>
        <p:txBody>
          <a:bodyPr/>
          <a:lstStyle/>
          <a:p>
            <a:pPr algn="just" eaLnBrk="1" hangingPunct="1"/>
            <a:r>
              <a:rPr lang="pt-BR" sz="3200" b="1" dirty="0" smtClean="0">
                <a:latin typeface="Times New Roman" pitchFamily="18" charset="0"/>
                <a:cs typeface="Times New Roman" pitchFamily="18" charset="0"/>
              </a:rPr>
              <a:t>Expedições exploradoras e guarda-costas;</a:t>
            </a:r>
          </a:p>
          <a:p>
            <a:pPr algn="just" eaLnBrk="1" hangingPunct="1"/>
            <a:r>
              <a:rPr lang="pt-BR" sz="3200" b="1" dirty="0" smtClean="0">
                <a:latin typeface="Times New Roman" pitchFamily="18" charset="0"/>
                <a:cs typeface="Times New Roman" pitchFamily="18" charset="0"/>
              </a:rPr>
              <a:t>Marco de posse (canibalismo de cara);</a:t>
            </a:r>
          </a:p>
          <a:p>
            <a:pPr algn="just" eaLnBrk="1" hangingPunct="1"/>
            <a:r>
              <a:rPr lang="pt-BR" sz="3200" b="1" dirty="0" smtClean="0">
                <a:latin typeface="Times New Roman" pitchFamily="18" charset="0"/>
                <a:cs typeface="Times New Roman" pitchFamily="18" charset="0"/>
              </a:rPr>
              <a:t>Instituição do estanco (consistia na autorização de exploração de uma determinada área ou produto, como exemplo o novo-cristão Fernando de Noronha ou Fernão de </a:t>
            </a:r>
            <a:r>
              <a:rPr lang="pt-BR" sz="3200" b="1" dirty="0" err="1" smtClean="0">
                <a:latin typeface="Times New Roman" pitchFamily="18" charset="0"/>
                <a:cs typeface="Times New Roman" pitchFamily="18" charset="0"/>
              </a:rPr>
              <a:t>Loronha</a:t>
            </a:r>
            <a:r>
              <a:rPr lang="pt-BR" sz="3200" b="1" dirty="0" smtClean="0">
                <a:latin typeface="Times New Roman" pitchFamily="18" charset="0"/>
                <a:cs typeface="Times New Roman" pitchFamily="18" charset="0"/>
              </a:rPr>
              <a:t>). </a:t>
            </a: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 calcmode="lin" valueType="num">
                                      <p:cBhvr>
                                        <p:cTn id="12" dur="1000" fill="hold"/>
                                        <p:tgtEl>
                                          <p:spTgt spid="12291">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12291">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12291">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1229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12291">
                                            <p:txEl>
                                              <p:pRg st="1" end="1"/>
                                            </p:txEl>
                                          </p:spTgt>
                                        </p:tgtEl>
                                        <p:attrNameLst>
                                          <p:attrName>style.visibility</p:attrName>
                                        </p:attrNameLst>
                                      </p:cBhvr>
                                      <p:to>
                                        <p:strVal val="visible"/>
                                      </p:to>
                                    </p:set>
                                    <p:anim calcmode="lin" valueType="num">
                                      <p:cBhvr>
                                        <p:cTn id="20" dur="1000" fill="hold"/>
                                        <p:tgtEl>
                                          <p:spTgt spid="12291">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12291">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12291">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1229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2291">
                                            <p:txEl>
                                              <p:pRg st="2" end="2"/>
                                            </p:txEl>
                                          </p:spTgt>
                                        </p:tgtEl>
                                        <p:attrNameLst>
                                          <p:attrName>style.visibility</p:attrName>
                                        </p:attrNameLst>
                                      </p:cBhvr>
                                      <p:to>
                                        <p:strVal val="visible"/>
                                      </p:to>
                                    </p:set>
                                    <p:anim calcmode="lin" valueType="num">
                                      <p:cBhvr>
                                        <p:cTn id="28" dur="1000" fill="hold"/>
                                        <p:tgtEl>
                                          <p:spTgt spid="12291">
                                            <p:txEl>
                                              <p:pRg st="2" end="2"/>
                                            </p:txEl>
                                          </p:spTgt>
                                        </p:tgtEl>
                                        <p:attrNameLst>
                                          <p:attrName>ppt_w</p:attrName>
                                        </p:attrNameLst>
                                      </p:cBhvr>
                                      <p:tavLst>
                                        <p:tav tm="0">
                                          <p:val>
                                            <p:fltVal val="0"/>
                                          </p:val>
                                        </p:tav>
                                        <p:tav tm="100000">
                                          <p:val>
                                            <p:strVal val="#ppt_w"/>
                                          </p:val>
                                        </p:tav>
                                      </p:tavLst>
                                    </p:anim>
                                    <p:anim calcmode="lin" valueType="num">
                                      <p:cBhvr>
                                        <p:cTn id="29" dur="1000" fill="hold"/>
                                        <p:tgtEl>
                                          <p:spTgt spid="12291">
                                            <p:txEl>
                                              <p:pRg st="2" end="2"/>
                                            </p:txEl>
                                          </p:spTgt>
                                        </p:tgtEl>
                                        <p:attrNameLst>
                                          <p:attrName>ppt_h</p:attrName>
                                        </p:attrNameLst>
                                      </p:cBhvr>
                                      <p:tavLst>
                                        <p:tav tm="0">
                                          <p:val>
                                            <p:fltVal val="0"/>
                                          </p:val>
                                        </p:tav>
                                        <p:tav tm="100000">
                                          <p:val>
                                            <p:strVal val="#ppt_h"/>
                                          </p:val>
                                        </p:tav>
                                      </p:tavLst>
                                    </p:anim>
                                    <p:anim calcmode="lin" valueType="num">
                                      <p:cBhvr>
                                        <p:cTn id="30" dur="1000" fill="hold"/>
                                        <p:tgtEl>
                                          <p:spTgt spid="12291">
                                            <p:txEl>
                                              <p:pRg st="2" end="2"/>
                                            </p:txEl>
                                          </p:spTgt>
                                        </p:tgtEl>
                                        <p:attrNameLst>
                                          <p:attrName>style.rotation</p:attrName>
                                        </p:attrNameLst>
                                      </p:cBhvr>
                                      <p:tavLst>
                                        <p:tav tm="0">
                                          <p:val>
                                            <p:fltVal val="90"/>
                                          </p:val>
                                        </p:tav>
                                        <p:tav tm="100000">
                                          <p:val>
                                            <p:fltVal val="0"/>
                                          </p:val>
                                        </p:tav>
                                      </p:tavLst>
                                    </p:anim>
                                    <p:animEffect transition="in" filter="fade">
                                      <p:cBhvr>
                                        <p:cTn id="31" dur="10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29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Documents and Settings\Talles\Meus documentos\RN PARA PRINCIPIANTES\Fernando de Noronha.jpg"/>
          <p:cNvPicPr/>
          <p:nvPr/>
        </p:nvPicPr>
        <p:blipFill>
          <a:blip r:embed="rId2"/>
          <a:srcRect/>
          <a:stretch>
            <a:fillRect/>
          </a:stretch>
        </p:blipFill>
        <p:spPr bwMode="auto">
          <a:xfrm>
            <a:off x="1673107" y="476672"/>
            <a:ext cx="5760085" cy="6021288"/>
          </a:xfrm>
          <a:prstGeom prst="rect">
            <a:avLst/>
          </a:prstGeom>
          <a:noFill/>
          <a:ln w="9525">
            <a:noFill/>
            <a:miter lim="800000"/>
            <a:headEnd/>
            <a:tailEnd/>
          </a:ln>
        </p:spPr>
      </p:pic>
    </p:spTree>
    <p:extLst>
      <p:ext uri="{BB962C8B-B14F-4D97-AF65-F5344CB8AC3E}">
        <p14:creationId xmlns:p14="http://schemas.microsoft.com/office/powerpoint/2010/main" val="38863627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algn="ctr" eaLnBrk="1" fontAlgn="auto" hangingPunct="1">
              <a:spcAft>
                <a:spcPts val="0"/>
              </a:spcAft>
              <a:defRPr/>
            </a:pPr>
            <a:r>
              <a:rPr lang="pt-BR" b="1" dirty="0" smtClean="0">
                <a:solidFill>
                  <a:srgbClr val="FF0000"/>
                </a:solidFill>
                <a:latin typeface="Times New Roman" pitchFamily="18" charset="0"/>
                <a:cs typeface="Times New Roman" pitchFamily="18" charset="0"/>
              </a:rPr>
              <a:t>E a “boca” esquentou para Portugal...</a:t>
            </a:r>
            <a:endParaRPr lang="pt-BR" b="1" dirty="0">
              <a:solidFill>
                <a:srgbClr val="FF0000"/>
              </a:solidFill>
              <a:latin typeface="Times New Roman" pitchFamily="18" charset="0"/>
              <a:cs typeface="Times New Roman" pitchFamily="18" charset="0"/>
            </a:endParaRPr>
          </a:p>
        </p:txBody>
      </p:sp>
      <p:sp>
        <p:nvSpPr>
          <p:cNvPr id="13315" name="Espaço Reservado para Conteúdo 2"/>
          <p:cNvSpPr>
            <a:spLocks noGrp="1"/>
          </p:cNvSpPr>
          <p:nvPr>
            <p:ph idx="1"/>
          </p:nvPr>
        </p:nvSpPr>
        <p:spPr>
          <a:xfrm>
            <a:off x="457200" y="2132856"/>
            <a:ext cx="8229600" cy="4191744"/>
          </a:xfrm>
        </p:spPr>
        <p:txBody>
          <a:bodyPr/>
          <a:lstStyle/>
          <a:p>
            <a:pPr eaLnBrk="1" hangingPunct="1"/>
            <a:r>
              <a:rPr lang="pt-BR" sz="3200" b="1" dirty="0" smtClean="0">
                <a:latin typeface="Times New Roman" pitchFamily="18" charset="0"/>
                <a:cs typeface="Times New Roman" pitchFamily="18" charset="0"/>
              </a:rPr>
              <a:t>Perdera o monopólio das especiarias no Oriente;</a:t>
            </a:r>
          </a:p>
          <a:p>
            <a:pPr eaLnBrk="1" hangingPunct="1"/>
            <a:r>
              <a:rPr lang="pt-BR" sz="3200" b="1" dirty="0" smtClean="0">
                <a:latin typeface="Times New Roman" pitchFamily="18" charset="0"/>
                <a:cs typeface="Times New Roman" pitchFamily="18" charset="0"/>
              </a:rPr>
              <a:t>Os franceses estavam muito ativos na pirataria;</a:t>
            </a:r>
          </a:p>
          <a:p>
            <a:pPr eaLnBrk="1" hangingPunct="1"/>
            <a:r>
              <a:rPr lang="pt-BR" sz="3200" b="1" dirty="0" smtClean="0">
                <a:latin typeface="Times New Roman" pitchFamily="18" charset="0"/>
                <a:cs typeface="Times New Roman" pitchFamily="18" charset="0"/>
              </a:rPr>
              <a:t>Os cofres portugueses estavam vazios;</a:t>
            </a:r>
          </a:p>
          <a:p>
            <a:pPr eaLnBrk="1" hangingPunct="1"/>
            <a:r>
              <a:rPr lang="pt-BR" sz="3200" b="1" dirty="0" smtClean="0">
                <a:latin typeface="Times New Roman" pitchFamily="18" charset="0"/>
                <a:cs typeface="Times New Roman" pitchFamily="18" charset="0"/>
              </a:rPr>
              <a:t>Era urgente iniciar a colonização;</a:t>
            </a:r>
          </a:p>
          <a:p>
            <a:pPr eaLnBrk="1" hangingPunct="1"/>
            <a:r>
              <a:rPr lang="pt-BR" sz="3200" b="1" dirty="0" smtClean="0">
                <a:latin typeface="Times New Roman" pitchFamily="18" charset="0"/>
                <a:cs typeface="Times New Roman" pitchFamily="18" charset="0"/>
              </a:rPr>
              <a:t>Então criaram as...</a:t>
            </a: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transition="in" filter="barn(inVertical)">
                                      <p:cBhvr>
                                        <p:cTn id="12" dur="500"/>
                                        <p:tgtEl>
                                          <p:spTgt spid="133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315">
                                            <p:txEl>
                                              <p:pRg st="1" end="1"/>
                                            </p:txEl>
                                          </p:spTgt>
                                        </p:tgtEl>
                                        <p:attrNameLst>
                                          <p:attrName>style.visibility</p:attrName>
                                        </p:attrNameLst>
                                      </p:cBhvr>
                                      <p:to>
                                        <p:strVal val="visible"/>
                                      </p:to>
                                    </p:set>
                                    <p:animEffect transition="in" filter="barn(inVertical)">
                                      <p:cBhvr>
                                        <p:cTn id="17" dur="500"/>
                                        <p:tgtEl>
                                          <p:spTgt spid="133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315">
                                            <p:txEl>
                                              <p:pRg st="2" end="2"/>
                                            </p:txEl>
                                          </p:spTgt>
                                        </p:tgtEl>
                                        <p:attrNameLst>
                                          <p:attrName>style.visibility</p:attrName>
                                        </p:attrNameLst>
                                      </p:cBhvr>
                                      <p:to>
                                        <p:strVal val="visible"/>
                                      </p:to>
                                    </p:set>
                                    <p:animEffect transition="in" filter="barn(inVertical)">
                                      <p:cBhvr>
                                        <p:cTn id="22" dur="500"/>
                                        <p:tgtEl>
                                          <p:spTgt spid="133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315">
                                            <p:txEl>
                                              <p:pRg st="3" end="3"/>
                                            </p:txEl>
                                          </p:spTgt>
                                        </p:tgtEl>
                                        <p:attrNameLst>
                                          <p:attrName>style.visibility</p:attrName>
                                        </p:attrNameLst>
                                      </p:cBhvr>
                                      <p:to>
                                        <p:strVal val="visible"/>
                                      </p:to>
                                    </p:set>
                                    <p:animEffect transition="in" filter="barn(inVertical)">
                                      <p:cBhvr>
                                        <p:cTn id="27" dur="500"/>
                                        <p:tgtEl>
                                          <p:spTgt spid="1331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315">
                                            <p:txEl>
                                              <p:pRg st="4" end="4"/>
                                            </p:txEl>
                                          </p:spTgt>
                                        </p:tgtEl>
                                        <p:attrNameLst>
                                          <p:attrName>style.visibility</p:attrName>
                                        </p:attrNameLst>
                                      </p:cBhvr>
                                      <p:to>
                                        <p:strVal val="visible"/>
                                      </p:to>
                                    </p:set>
                                    <p:animEffect transition="in" filter="barn(inVertical)">
                                      <p:cBhvr>
                                        <p:cTn id="32" dur="5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3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ítulo 1"/>
          <p:cNvSpPr>
            <a:spLocks noGrp="1"/>
          </p:cNvSpPr>
          <p:nvPr>
            <p:ph type="title"/>
          </p:nvPr>
        </p:nvSpPr>
        <p:spPr>
          <a:xfrm>
            <a:off x="457200" y="704088"/>
            <a:ext cx="8229600" cy="581772"/>
          </a:xfrm>
        </p:spPr>
        <p:txBody>
          <a:bodyPr/>
          <a:lstStyle/>
          <a:p>
            <a:pPr eaLnBrk="1" hangingPunct="1"/>
            <a:r>
              <a:rPr lang="pt-BR" b="1" dirty="0" smtClean="0">
                <a:solidFill>
                  <a:srgbClr val="FF0000"/>
                </a:solidFill>
                <a:latin typeface="Times New Roman" pitchFamily="18" charset="0"/>
                <a:cs typeface="Times New Roman" pitchFamily="18" charset="0"/>
              </a:rPr>
              <a:t>Capitanias Hereditárias</a:t>
            </a:r>
          </a:p>
        </p:txBody>
      </p:sp>
      <p:pic>
        <p:nvPicPr>
          <p:cNvPr id="5" name="Espaço Reservado para Conteúdo 4" descr="PRINCIPIANTE_51.jpg"/>
          <p:cNvPicPr>
            <a:picLocks noGrp="1" noChangeAspect="1"/>
          </p:cNvPicPr>
          <p:nvPr>
            <p:ph sz="half" idx="1"/>
          </p:nvPr>
        </p:nvPicPr>
        <p:blipFill>
          <a:blip r:embed="rId2"/>
          <a:stretch>
            <a:fillRect/>
          </a:stretch>
        </p:blipFill>
        <p:spPr>
          <a:xfrm>
            <a:off x="457200" y="1643050"/>
            <a:ext cx="4038600" cy="44291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340" name="Espaço Reservado para Conteúdo 4" descr="Captanias.jpg"/>
          <p:cNvPicPr>
            <a:picLocks noGrp="1" noChangeAspect="1"/>
          </p:cNvPicPr>
          <p:nvPr>
            <p:ph sz="half" idx="2"/>
          </p:nvPr>
        </p:nvPicPr>
        <p:blipFill>
          <a:blip r:embed="rId3"/>
          <a:srcRect/>
          <a:stretch>
            <a:fillRect/>
          </a:stretch>
        </p:blipFill>
        <p:spPr>
          <a:xfrm>
            <a:off x="4945063" y="1643049"/>
            <a:ext cx="3841750" cy="4483113"/>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fade">
                                      <p:cBhvr>
                                        <p:cTn id="12"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404664"/>
            <a:ext cx="8229600" cy="1008112"/>
          </a:xfrm>
        </p:spPr>
        <p:txBody>
          <a:bodyPr rtlCol="0">
            <a:normAutofit fontScale="90000"/>
          </a:bodyPr>
          <a:lstStyle/>
          <a:p>
            <a:pPr algn="ctr" eaLnBrk="1" fontAlgn="auto" hangingPunct="1">
              <a:spcAft>
                <a:spcPts val="0"/>
              </a:spcAft>
              <a:defRPr/>
            </a:pPr>
            <a:r>
              <a:rPr lang="pt-BR" b="1" dirty="0" smtClean="0">
                <a:solidFill>
                  <a:srgbClr val="FF0000"/>
                </a:solidFill>
                <a:latin typeface="Times New Roman" pitchFamily="18" charset="0"/>
                <a:cs typeface="Times New Roman" pitchFamily="18" charset="0"/>
              </a:rPr>
              <a:t>A Capitania Hereditária do Rio Grande</a:t>
            </a:r>
            <a:endParaRPr lang="pt-BR"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285750" y="1357313"/>
            <a:ext cx="8572500" cy="5072062"/>
          </a:xfrm>
        </p:spPr>
        <p:txBody>
          <a:bodyPr rtlCol="0">
            <a:normAutofit/>
          </a:bodyPr>
          <a:lstStyle/>
          <a:p>
            <a:pPr algn="just" eaLnBrk="1" fontAlgn="auto" hangingPunct="1">
              <a:spcAft>
                <a:spcPts val="0"/>
              </a:spcAft>
              <a:buFont typeface="Arial" pitchFamily="34" charset="0"/>
              <a:buNone/>
              <a:defRPr/>
            </a:pPr>
            <a:r>
              <a:rPr lang="pt-BR" sz="2800" b="1" dirty="0" smtClean="0">
                <a:latin typeface="Times New Roman" pitchFamily="18" charset="0"/>
                <a:cs typeface="Times New Roman" pitchFamily="18" charset="0"/>
              </a:rPr>
              <a:t>   Os capitães donatários que ganharam o lote correspondente ao atual território do RN foram Aires da cunha e João de Barros que não obtiveram êxito na tentativa de colonização, contribuíram:</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“Hostilidade” nativa;</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Presença francesa e aliança com os nativos;</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Desconhecimento da região.</a:t>
            </a:r>
          </a:p>
          <a:p>
            <a:pPr algn="just" eaLnBrk="1" fontAlgn="auto" hangingPunct="1">
              <a:spcAft>
                <a:spcPts val="0"/>
              </a:spcAft>
              <a:buFont typeface="Arial" pitchFamily="34" charset="0"/>
              <a:buNone/>
              <a:defRPr/>
            </a:pPr>
            <a:endParaRPr lang="pt-BR" sz="2800" b="1" dirty="0">
              <a:latin typeface="Times New Roman" pitchFamily="18" charset="0"/>
              <a:cs typeface="Times New Roman" pitchFamily="18" charset="0"/>
            </a:endParaRPr>
          </a:p>
          <a:p>
            <a:pPr eaLnBrk="1" fontAlgn="auto" hangingPunct="1">
              <a:spcAft>
                <a:spcPts val="0"/>
              </a:spcAft>
              <a:buFont typeface="Arial" pitchFamily="34" charset="0"/>
              <a:buNone/>
              <a:defRPr/>
            </a:pPr>
            <a:r>
              <a:rPr lang="pt-BR" sz="2800" b="1" dirty="0" smtClean="0">
                <a:latin typeface="Times New Roman" pitchFamily="18" charset="0"/>
                <a:cs typeface="Times New Roman" pitchFamily="18" charset="0"/>
              </a:rPr>
              <a:t>    Assim a Capitania não foi colonizada, pelo menos não pelas mãos desses donatários e de Portugal!   </a:t>
            </a:r>
            <a:endParaRPr lang="pt-BR" sz="2800" b="1"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
                                            <p:txEl>
                                              <p:pRg st="5" end="5"/>
                                            </p:txEl>
                                          </p:spTgt>
                                        </p:tgtEl>
                                        <p:attrNameLst>
                                          <p:attrName>style.visibility</p:attrName>
                                        </p:attrNameLst>
                                      </p:cBhvr>
                                      <p:to>
                                        <p:strVal val="visible"/>
                                      </p:to>
                                    </p:set>
                                    <p:animEffect transition="in" filter="wipe(down)">
                                      <p:cBhvr>
                                        <p:cTn id="85" dur="580">
                                          <p:stCondLst>
                                            <p:cond delay="0"/>
                                          </p:stCondLst>
                                        </p:cTn>
                                        <p:tgtEl>
                                          <p:spTgt spid="3">
                                            <p:txEl>
                                              <p:pRg st="5" end="5"/>
                                            </p:txEl>
                                          </p:spTgt>
                                        </p:tgtEl>
                                      </p:cBhvr>
                                    </p:animEffect>
                                    <p:anim calcmode="lin" valueType="num">
                                      <p:cBhvr>
                                        <p:cTn id="86"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5" end="5"/>
                                            </p:txEl>
                                          </p:spTgt>
                                        </p:tgtEl>
                                      </p:cBhvr>
                                      <p:to x="100000" y="60000"/>
                                    </p:animScale>
                                    <p:animScale>
                                      <p:cBhvr>
                                        <p:cTn id="92" dur="166" decel="50000">
                                          <p:stCondLst>
                                            <p:cond delay="676"/>
                                          </p:stCondLst>
                                        </p:cTn>
                                        <p:tgtEl>
                                          <p:spTgt spid="3">
                                            <p:txEl>
                                              <p:pRg st="5" end="5"/>
                                            </p:txEl>
                                          </p:spTgt>
                                        </p:tgtEl>
                                      </p:cBhvr>
                                      <p:to x="100000" y="100000"/>
                                    </p:animScale>
                                    <p:animScale>
                                      <p:cBhvr>
                                        <p:cTn id="93" dur="26">
                                          <p:stCondLst>
                                            <p:cond delay="1312"/>
                                          </p:stCondLst>
                                        </p:cTn>
                                        <p:tgtEl>
                                          <p:spTgt spid="3">
                                            <p:txEl>
                                              <p:pRg st="5" end="5"/>
                                            </p:txEl>
                                          </p:spTgt>
                                        </p:tgtEl>
                                      </p:cBhvr>
                                      <p:to x="100000" y="80000"/>
                                    </p:animScale>
                                    <p:animScale>
                                      <p:cBhvr>
                                        <p:cTn id="94" dur="166" decel="50000">
                                          <p:stCondLst>
                                            <p:cond delay="1338"/>
                                          </p:stCondLst>
                                        </p:cTn>
                                        <p:tgtEl>
                                          <p:spTgt spid="3">
                                            <p:txEl>
                                              <p:pRg st="5" end="5"/>
                                            </p:txEl>
                                          </p:spTgt>
                                        </p:tgtEl>
                                      </p:cBhvr>
                                      <p:to x="100000" y="100000"/>
                                    </p:animScale>
                                    <p:animScale>
                                      <p:cBhvr>
                                        <p:cTn id="95" dur="26">
                                          <p:stCondLst>
                                            <p:cond delay="1642"/>
                                          </p:stCondLst>
                                        </p:cTn>
                                        <p:tgtEl>
                                          <p:spTgt spid="3">
                                            <p:txEl>
                                              <p:pRg st="5" end="5"/>
                                            </p:txEl>
                                          </p:spTgt>
                                        </p:tgtEl>
                                      </p:cBhvr>
                                      <p:to x="100000" y="90000"/>
                                    </p:animScale>
                                    <p:animScale>
                                      <p:cBhvr>
                                        <p:cTn id="96" dur="166" decel="50000">
                                          <p:stCondLst>
                                            <p:cond delay="1668"/>
                                          </p:stCondLst>
                                        </p:cTn>
                                        <p:tgtEl>
                                          <p:spTgt spid="3">
                                            <p:txEl>
                                              <p:pRg st="5" end="5"/>
                                            </p:txEl>
                                          </p:spTgt>
                                        </p:tgtEl>
                                      </p:cBhvr>
                                      <p:to x="100000" y="100000"/>
                                    </p:animScale>
                                    <p:animScale>
                                      <p:cBhvr>
                                        <p:cTn id="97" dur="26">
                                          <p:stCondLst>
                                            <p:cond delay="1808"/>
                                          </p:stCondLst>
                                        </p:cTn>
                                        <p:tgtEl>
                                          <p:spTgt spid="3">
                                            <p:txEl>
                                              <p:pRg st="5" end="5"/>
                                            </p:txEl>
                                          </p:spTgt>
                                        </p:tgtEl>
                                      </p:cBhvr>
                                      <p:to x="100000" y="95000"/>
                                    </p:animScale>
                                    <p:animScale>
                                      <p:cBhvr>
                                        <p:cTn id="98"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85728"/>
            <a:ext cx="8229600" cy="1127048"/>
          </a:xfrm>
        </p:spPr>
        <p:txBody>
          <a:bodyPr rtlCol="0">
            <a:normAutofit fontScale="90000"/>
          </a:bodyPr>
          <a:lstStyle/>
          <a:p>
            <a:pPr algn="ctr" eaLnBrk="1" fontAlgn="auto" hangingPunct="1">
              <a:spcAft>
                <a:spcPts val="0"/>
              </a:spcAft>
              <a:defRPr/>
            </a:pPr>
            <a:r>
              <a:rPr lang="pt-BR" b="1" dirty="0" smtClean="0">
                <a:solidFill>
                  <a:srgbClr val="FF0000"/>
                </a:solidFill>
                <a:latin typeface="Times New Roman" pitchFamily="18" charset="0"/>
                <a:cs typeface="Times New Roman" pitchFamily="18" charset="0"/>
              </a:rPr>
              <a:t>A União Ibérica (1580-1640) e a capitania do Rio Grande</a:t>
            </a:r>
            <a:endParaRPr lang="pt-BR"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285750" y="1412776"/>
            <a:ext cx="8572500" cy="5016599"/>
          </a:xfrm>
        </p:spPr>
        <p:txBody>
          <a:bodyPr rtlCol="0">
            <a:noAutofit/>
          </a:bodyPr>
          <a:lstStyle/>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A União Ibérica criou uma conjuntura envolvendo não só Portugal e a Espanha, um elemento fundamental para as mudanças foi a Holanda:</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A Holanda buscava torna-se independente da Espanha, além de ser protestante;</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Com a morte de D. Sebastião (e D. Henrique)  Portugal passara ao domínio espanhol;</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O Brasil era o maior produtor de açúcar do mundo e este produto era caríssimo;</a:t>
            </a:r>
          </a:p>
          <a:p>
            <a:pPr algn="just" eaLnBrk="1" fontAlgn="auto" hangingPunct="1">
              <a:spcAft>
                <a:spcPts val="0"/>
              </a:spcAft>
              <a:buFont typeface="Arial" pitchFamily="34" charset="0"/>
              <a:buChar char="•"/>
              <a:defRPr/>
            </a:pPr>
            <a:r>
              <a:rPr lang="pt-BR" sz="2800" b="1" dirty="0" smtClean="0">
                <a:latin typeface="Times New Roman" pitchFamily="18" charset="0"/>
                <a:cs typeface="Times New Roman" pitchFamily="18" charset="0"/>
              </a:rPr>
              <a:t>Havia a necessidade de colonizar as terras d Brasil.</a:t>
            </a:r>
          </a:p>
          <a:p>
            <a:pPr algn="just" eaLnBrk="1" fontAlgn="auto" hangingPunct="1">
              <a:spcAft>
                <a:spcPts val="0"/>
              </a:spcAft>
              <a:buFont typeface="Arial" pitchFamily="34" charset="0"/>
              <a:buNone/>
              <a:defRPr/>
            </a:pPr>
            <a:r>
              <a:rPr lang="pt-BR" sz="2800" b="1" dirty="0" smtClean="0">
                <a:latin typeface="Times New Roman" pitchFamily="18" charset="0"/>
                <a:cs typeface="Times New Roman" pitchFamily="18" charset="0"/>
              </a:rPr>
              <a:t>Mas...   </a:t>
            </a:r>
            <a:endParaRPr lang="pt-BR" sz="2800" b="1"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4290"/>
            <a:ext cx="8363272" cy="1486518"/>
          </a:xfrm>
        </p:spPr>
        <p:txBody>
          <a:bodyPr rtlCol="0">
            <a:noAutofit/>
          </a:bodyPr>
          <a:lstStyle/>
          <a:p>
            <a:pPr algn="ctr" eaLnBrk="1" fontAlgn="auto" hangingPunct="1">
              <a:spcAft>
                <a:spcPts val="0"/>
              </a:spcAft>
              <a:defRPr/>
            </a:pPr>
            <a:r>
              <a:rPr lang="pt-BR" sz="4000" b="1" dirty="0" smtClean="0">
                <a:solidFill>
                  <a:srgbClr val="FF0000"/>
                </a:solidFill>
                <a:latin typeface="Times New Roman" pitchFamily="18" charset="0"/>
                <a:cs typeface="Times New Roman" pitchFamily="18" charset="0"/>
              </a:rPr>
              <a:t>Os Holandeses se lançam na busca de conquistar o Brasil do Açúcar...</a:t>
            </a:r>
            <a:endParaRPr lang="pt-BR" sz="4000" b="1" dirty="0">
              <a:solidFill>
                <a:srgbClr val="FF0000"/>
              </a:solidFill>
              <a:latin typeface="Times New Roman" pitchFamily="18" charset="0"/>
              <a:cs typeface="Times New Roman" pitchFamily="18" charset="0"/>
            </a:endParaRPr>
          </a:p>
        </p:txBody>
      </p:sp>
      <p:sp>
        <p:nvSpPr>
          <p:cNvPr id="17411" name="Espaço Reservado para Conteúdo 2"/>
          <p:cNvSpPr>
            <a:spLocks noGrp="1"/>
          </p:cNvSpPr>
          <p:nvPr>
            <p:ph idx="1"/>
          </p:nvPr>
        </p:nvSpPr>
        <p:spPr>
          <a:xfrm>
            <a:off x="107504" y="1700808"/>
            <a:ext cx="8579296" cy="4585692"/>
          </a:xfrm>
        </p:spPr>
        <p:txBody>
          <a:bodyPr/>
          <a:lstStyle/>
          <a:p>
            <a:pPr algn="just" eaLnBrk="1" hangingPunct="1">
              <a:buFont typeface="Arial" charset="0"/>
              <a:buNone/>
            </a:pPr>
            <a:r>
              <a:rPr lang="pt-BR" sz="3000" b="1" dirty="0" smtClean="0">
                <a:latin typeface="Times New Roman" pitchFamily="18" charset="0"/>
                <a:cs typeface="Times New Roman" pitchFamily="18" charset="0"/>
              </a:rPr>
              <a:t>    </a:t>
            </a:r>
          </a:p>
          <a:p>
            <a:pPr algn="just" eaLnBrk="1" hangingPunct="1">
              <a:buFont typeface="Arial" charset="0"/>
              <a:buNone/>
            </a:pPr>
            <a:r>
              <a:rPr lang="pt-BR" sz="3000" b="1" dirty="0" smtClean="0">
                <a:latin typeface="Times New Roman" pitchFamily="18" charset="0"/>
                <a:cs typeface="Times New Roman" pitchFamily="18" charset="0"/>
              </a:rPr>
              <a:t>   O Brasil (Nordeste na verdade) fora invadido pelos holandeses, na BA não obtiveram êxito, o contrário ocorrendo em PE que era a região de maior produção do açúcar e coração econômico da colônia.</a:t>
            </a:r>
          </a:p>
          <a:p>
            <a:pPr algn="just" eaLnBrk="1" hangingPunct="1">
              <a:buFont typeface="Arial" charset="0"/>
              <a:buNone/>
            </a:pPr>
            <a:r>
              <a:rPr lang="pt-BR" sz="3000" b="1" dirty="0" smtClean="0">
                <a:latin typeface="Times New Roman" pitchFamily="18" charset="0"/>
                <a:cs typeface="Times New Roman" pitchFamily="18" charset="0"/>
              </a:rPr>
              <a:t>    PE garantia lucros para a CIO (Companhia das Índias Ocidentais), mas faltava garantir o abastecimento de víveres e a defesa, aí entra o RN!</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7411">
                                            <p:txEl>
                                              <p:pRg st="0" end="0"/>
                                            </p:txEl>
                                          </p:spTgt>
                                        </p:tgtEl>
                                        <p:attrNameLst>
                                          <p:attrName>style.visibility</p:attrName>
                                        </p:attrNameLst>
                                      </p:cBhvr>
                                      <p:to>
                                        <p:strVal val="visible"/>
                                      </p:to>
                                    </p:set>
                                    <p:anim calcmode="lin" valueType="num">
                                      <p:cBhvr>
                                        <p:cTn id="14" dur="500" fill="hold"/>
                                        <p:tgtEl>
                                          <p:spTgt spid="1741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741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74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7411">
                                            <p:txEl>
                                              <p:pRg st="1" end="1"/>
                                            </p:txEl>
                                          </p:spTgt>
                                        </p:tgtEl>
                                        <p:attrNameLst>
                                          <p:attrName>style.visibility</p:attrName>
                                        </p:attrNameLst>
                                      </p:cBhvr>
                                      <p:to>
                                        <p:strVal val="visible"/>
                                      </p:to>
                                    </p:set>
                                    <p:anim calcmode="lin" valueType="num">
                                      <p:cBhvr>
                                        <p:cTn id="21" dur="500" fill="hold"/>
                                        <p:tgtEl>
                                          <p:spTgt spid="17411">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7411">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74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7411">
                                            <p:txEl>
                                              <p:pRg st="2" end="2"/>
                                            </p:txEl>
                                          </p:spTgt>
                                        </p:tgtEl>
                                        <p:attrNameLst>
                                          <p:attrName>style.visibility</p:attrName>
                                        </p:attrNameLst>
                                      </p:cBhvr>
                                      <p:to>
                                        <p:strVal val="visible"/>
                                      </p:to>
                                    </p:set>
                                    <p:anim calcmode="lin" valueType="num">
                                      <p:cBhvr>
                                        <p:cTn id="28" dur="500" fill="hold"/>
                                        <p:tgtEl>
                                          <p:spTgt spid="17411">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7411">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57166"/>
            <a:ext cx="8229600" cy="857256"/>
          </a:xfrm>
        </p:spPr>
        <p:txBody>
          <a:bodyPr rtlCol="0">
            <a:noAutofit/>
          </a:bodyPr>
          <a:lstStyle/>
          <a:p>
            <a:pPr algn="ctr" eaLnBrk="1" fontAlgn="auto" hangingPunct="1">
              <a:spcAft>
                <a:spcPts val="0"/>
              </a:spcAft>
              <a:defRPr/>
            </a:pPr>
            <a:r>
              <a:rPr lang="pt-BR" sz="3600" b="1" dirty="0" smtClean="0">
                <a:solidFill>
                  <a:srgbClr val="FF0000"/>
                </a:solidFill>
                <a:latin typeface="Times New Roman" pitchFamily="18" charset="0"/>
                <a:cs typeface="Times New Roman" pitchFamily="18" charset="0"/>
              </a:rPr>
              <a:t>O (efetivo) início da colonização na Capitania </a:t>
            </a:r>
            <a:r>
              <a:rPr lang="pt-BR" sz="3600" b="1" u="sng" dirty="0" smtClean="0">
                <a:solidFill>
                  <a:srgbClr val="FF0000"/>
                </a:solidFill>
                <a:latin typeface="Times New Roman" pitchFamily="18" charset="0"/>
                <a:cs typeface="Times New Roman" pitchFamily="18" charset="0"/>
              </a:rPr>
              <a:t>Real</a:t>
            </a:r>
            <a:r>
              <a:rPr lang="pt-BR" sz="3600" b="1" dirty="0" smtClean="0">
                <a:solidFill>
                  <a:srgbClr val="FF0000"/>
                </a:solidFill>
                <a:latin typeface="Times New Roman" pitchFamily="18" charset="0"/>
                <a:cs typeface="Times New Roman" pitchFamily="18" charset="0"/>
              </a:rPr>
              <a:t> do Rio Grande!</a:t>
            </a:r>
            <a:endParaRPr lang="pt-BR" sz="3600"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395536" y="1285860"/>
            <a:ext cx="8462744" cy="5143515"/>
          </a:xfrm>
        </p:spPr>
        <p:txBody>
          <a:bodyPr rtlCol="0">
            <a:noAutofit/>
          </a:bodyPr>
          <a:lstStyle/>
          <a:p>
            <a:pPr algn="just" eaLnBrk="1" fontAlgn="auto" hangingPunct="1">
              <a:spcAft>
                <a:spcPts val="0"/>
              </a:spcAft>
              <a:buFont typeface="Arial" pitchFamily="34" charset="0"/>
              <a:buNone/>
              <a:defRPr/>
            </a:pPr>
            <a:r>
              <a:rPr lang="pt-BR" sz="3400" b="1" dirty="0" smtClean="0">
                <a:latin typeface="Times New Roman" pitchFamily="18" charset="0"/>
                <a:cs typeface="Times New Roman" pitchFamily="18" charset="0"/>
              </a:rPr>
              <a:t>   Tudo começou após a conquista e fundação da Capitania Real da Paraíba em 1585, anos depois, em 1598 os Capitães-mores da Paraíba (Feliciano Coelho) e de Pernambuco (Mascarenhas Homem) auxiliados pelos mestiços Jerônimo e Jorge de Albuquerque Maranhão, mais uma carrada de gente empreenderam por terra e mar. </a:t>
            </a:r>
            <a:endParaRPr lang="pt-BR" sz="3400" b="1"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548681"/>
            <a:ext cx="8229600" cy="5775920"/>
          </a:xfrm>
        </p:spPr>
        <p:txBody>
          <a:bodyPr/>
          <a:lstStyle/>
          <a:p>
            <a:pPr algn="just" eaLnBrk="1" fontAlgn="auto" hangingPunct="1">
              <a:spcAft>
                <a:spcPts val="0"/>
              </a:spcAft>
              <a:buFont typeface="Arial" pitchFamily="34" charset="0"/>
              <a:buNone/>
              <a:defRPr/>
            </a:pPr>
            <a:r>
              <a:rPr lang="pt-BR" sz="3400" b="1" dirty="0" smtClean="0">
                <a:latin typeface="Times New Roman" pitchFamily="18" charset="0"/>
                <a:cs typeface="Times New Roman" pitchFamily="18" charset="0"/>
              </a:rPr>
              <a:t>   O feito ocorreu em 6 de janeiro de 1598 começara a nossa colonização, já de cara fundou-se a Fortaleza dos Santos Reis (Magos), nome derivado do dia da sua fundação. </a:t>
            </a:r>
          </a:p>
          <a:p>
            <a:pPr algn="just" eaLnBrk="1" fontAlgn="auto" hangingPunct="1">
              <a:spcAft>
                <a:spcPts val="0"/>
              </a:spcAft>
              <a:buFont typeface="Arial" pitchFamily="34" charset="0"/>
              <a:buNone/>
              <a:defRPr/>
            </a:pPr>
            <a:r>
              <a:rPr lang="pt-BR" sz="3400" b="1" dirty="0" smtClean="0">
                <a:latin typeface="Times New Roman" pitchFamily="18" charset="0"/>
                <a:cs typeface="Times New Roman" pitchFamily="18" charset="0"/>
              </a:rPr>
              <a:t>    No início fora erguida de forma simples, com uma arquitetura rudimentar, só depois por ordem de Felipe III foi edificada a Fortaleza de pedra. No ano de 1599, especificamente no dia 25 de dezembro fora criada a Cidade do Natal</a:t>
            </a:r>
            <a:endParaRPr lang="pt-BR" sz="3400" b="1" dirty="0">
              <a:latin typeface="Times New Roman" pitchFamily="18" charset="0"/>
              <a:cs typeface="Times New Roman" pitchFamily="18" charset="0"/>
            </a:endParaRPr>
          </a:p>
        </p:txBody>
      </p:sp>
    </p:spTree>
    <p:extLst>
      <p:ext uri="{BB962C8B-B14F-4D97-AF65-F5344CB8AC3E}">
        <p14:creationId xmlns:p14="http://schemas.microsoft.com/office/powerpoint/2010/main" val="328179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ítulo 1"/>
          <p:cNvSpPr>
            <a:spLocks noGrp="1"/>
          </p:cNvSpPr>
          <p:nvPr>
            <p:ph type="title"/>
          </p:nvPr>
        </p:nvSpPr>
        <p:spPr>
          <a:xfrm>
            <a:off x="457200" y="404664"/>
            <a:ext cx="8229600" cy="864096"/>
          </a:xfrm>
        </p:spPr>
        <p:txBody>
          <a:bodyPr/>
          <a:lstStyle/>
          <a:p>
            <a:pPr algn="ctr" eaLnBrk="1" hangingPunct="1"/>
            <a:r>
              <a:rPr lang="pt-BR" sz="5500" b="1" dirty="0" smtClean="0">
                <a:solidFill>
                  <a:srgbClr val="FF0000"/>
                </a:solidFill>
                <a:latin typeface="Times New Roman" pitchFamily="18" charset="0"/>
                <a:cs typeface="Times New Roman" pitchFamily="18" charset="0"/>
              </a:rPr>
              <a:t>A presença Batava no RN!</a:t>
            </a:r>
          </a:p>
        </p:txBody>
      </p:sp>
      <p:sp>
        <p:nvSpPr>
          <p:cNvPr id="3" name="Espaço Reservado para Conteúdo 2"/>
          <p:cNvSpPr>
            <a:spLocks noGrp="1"/>
          </p:cNvSpPr>
          <p:nvPr>
            <p:ph idx="1"/>
          </p:nvPr>
        </p:nvSpPr>
        <p:spPr>
          <a:xfrm>
            <a:off x="457200" y="1340769"/>
            <a:ext cx="8229600" cy="4983832"/>
          </a:xfrm>
        </p:spPr>
        <p:txBody>
          <a:bodyPr rtlCol="0">
            <a:normAutofit fontScale="85000" lnSpcReduction="10000"/>
          </a:bodyPr>
          <a:lstStyle/>
          <a:p>
            <a:pPr algn="just" eaLnBrk="1" fontAlgn="auto" hangingPunct="1">
              <a:spcAft>
                <a:spcPts val="0"/>
              </a:spcAft>
              <a:defRPr/>
            </a:pPr>
            <a:r>
              <a:rPr lang="pt-BR" sz="2800" b="1" dirty="0" smtClean="0">
                <a:latin typeface="Times New Roman" pitchFamily="18" charset="0"/>
                <a:cs typeface="Times New Roman" pitchFamily="18" charset="0"/>
              </a:rPr>
              <a:t>    Ao </a:t>
            </a:r>
            <a:r>
              <a:rPr lang="pt-BR" sz="2800" b="1" dirty="0">
                <a:latin typeface="Times New Roman" pitchFamily="18" charset="0"/>
                <a:cs typeface="Times New Roman" pitchFamily="18" charset="0"/>
              </a:rPr>
              <a:t>tomarem a capitania do Rio Grande mudaram logo os nomes de Natal e da Fortaleza dos Santos Reis para Nova Amsterdã e Castelo de </a:t>
            </a:r>
            <a:r>
              <a:rPr lang="pt-BR" sz="2800" b="1" dirty="0" err="1">
                <a:latin typeface="Times New Roman" pitchFamily="18" charset="0"/>
                <a:cs typeface="Times New Roman" pitchFamily="18" charset="0"/>
              </a:rPr>
              <a:t>Ceulen</a:t>
            </a:r>
            <a:r>
              <a:rPr lang="pt-BR" sz="2800" b="1" dirty="0">
                <a:latin typeface="Times New Roman" pitchFamily="18" charset="0"/>
                <a:cs typeface="Times New Roman" pitchFamily="18" charset="0"/>
              </a:rPr>
              <a:t> (ou </a:t>
            </a:r>
            <a:r>
              <a:rPr lang="pt-BR" sz="2800" b="1" dirty="0" err="1">
                <a:latin typeface="Times New Roman" pitchFamily="18" charset="0"/>
                <a:cs typeface="Times New Roman" pitchFamily="18" charset="0"/>
              </a:rPr>
              <a:t>Keulen</a:t>
            </a:r>
            <a:r>
              <a:rPr lang="pt-BR" sz="2800" b="1" dirty="0" smtClean="0">
                <a:latin typeface="Times New Roman" pitchFamily="18" charset="0"/>
                <a:cs typeface="Times New Roman" pitchFamily="18" charset="0"/>
              </a:rPr>
              <a:t>). </a:t>
            </a:r>
          </a:p>
          <a:p>
            <a:pPr algn="just" eaLnBrk="1" fontAlgn="auto" hangingPunct="1">
              <a:spcAft>
                <a:spcPts val="0"/>
              </a:spcAft>
              <a:defRPr/>
            </a:pPr>
            <a:r>
              <a:rPr lang="pt-BR" sz="2800" b="1" dirty="0" smtClean="0">
                <a:latin typeface="Times New Roman" pitchFamily="18" charset="0"/>
                <a:cs typeface="Times New Roman" pitchFamily="18" charset="0"/>
              </a:rPr>
              <a:t>Entretanto </a:t>
            </a:r>
            <a:r>
              <a:rPr lang="pt-BR" sz="2800" b="1" dirty="0">
                <a:latin typeface="Times New Roman" pitchFamily="18" charset="0"/>
                <a:cs typeface="Times New Roman" pitchFamily="18" charset="0"/>
              </a:rPr>
              <a:t>o que mais marcou a presença dos flamengos foram os Massacres de </a:t>
            </a:r>
            <a:r>
              <a:rPr lang="pt-BR" sz="2800" b="1" dirty="0" err="1">
                <a:latin typeface="Times New Roman" pitchFamily="18" charset="0"/>
                <a:cs typeface="Times New Roman" pitchFamily="18" charset="0"/>
              </a:rPr>
              <a:t>Cunhaú</a:t>
            </a:r>
            <a:r>
              <a:rPr lang="pt-BR" sz="2800" b="1" dirty="0">
                <a:latin typeface="Times New Roman" pitchFamily="18" charset="0"/>
                <a:cs typeface="Times New Roman" pitchFamily="18" charset="0"/>
              </a:rPr>
              <a:t> e </a:t>
            </a:r>
            <a:r>
              <a:rPr lang="pt-BR" sz="2800" b="1" dirty="0" err="1">
                <a:latin typeface="Times New Roman" pitchFamily="18" charset="0"/>
                <a:cs typeface="Times New Roman" pitchFamily="18" charset="0"/>
              </a:rPr>
              <a:t>Uruaçú</a:t>
            </a:r>
            <a:r>
              <a:rPr lang="pt-BR" sz="2800" b="1" dirty="0">
                <a:latin typeface="Times New Roman" pitchFamily="18" charset="0"/>
                <a:cs typeface="Times New Roman" pitchFamily="18" charset="0"/>
              </a:rPr>
              <a:t>. Bem galera, devemos analisar tais fatos não só pelo prisma (visão) religioso </a:t>
            </a:r>
            <a:r>
              <a:rPr lang="pt-BR" sz="2800" b="1" dirty="0" smtClean="0">
                <a:latin typeface="Times New Roman" pitchFamily="18" charset="0"/>
                <a:cs typeface="Times New Roman" pitchFamily="18" charset="0"/>
              </a:rPr>
              <a:t>católico;</a:t>
            </a:r>
          </a:p>
          <a:p>
            <a:pPr algn="just" eaLnBrk="1" fontAlgn="auto" hangingPunct="1">
              <a:spcAft>
                <a:spcPts val="0"/>
              </a:spcAft>
              <a:defRPr/>
            </a:pPr>
            <a:r>
              <a:rPr lang="pt-BR" sz="2800" b="1" dirty="0" smtClean="0">
                <a:latin typeface="Times New Roman" pitchFamily="18" charset="0"/>
                <a:cs typeface="Times New Roman" pitchFamily="18" charset="0"/>
              </a:rPr>
              <a:t>A existência </a:t>
            </a:r>
            <a:r>
              <a:rPr lang="pt-BR" sz="2800" b="1" dirty="0">
                <a:latin typeface="Times New Roman" pitchFamily="18" charset="0"/>
                <a:cs typeface="Times New Roman" pitchFamily="18" charset="0"/>
              </a:rPr>
              <a:t>de diferenças políticas, econômicas e culturais influenciaram bastante as atitudes de Jacó Rabi, chefe dos </a:t>
            </a:r>
            <a:r>
              <a:rPr lang="pt-BR" sz="2800" b="1" dirty="0" smtClean="0">
                <a:latin typeface="Times New Roman" pitchFamily="18" charset="0"/>
                <a:cs typeface="Times New Roman" pitchFamily="18" charset="0"/>
              </a:rPr>
              <a:t>massacres;</a:t>
            </a:r>
          </a:p>
          <a:p>
            <a:pPr algn="just" eaLnBrk="1" fontAlgn="auto" hangingPunct="1">
              <a:spcAft>
                <a:spcPts val="0"/>
              </a:spcAft>
              <a:defRPr/>
            </a:pPr>
            <a:r>
              <a:rPr lang="pt-BR" sz="2800" b="1" dirty="0" smtClean="0">
                <a:latin typeface="Times New Roman" pitchFamily="18" charset="0"/>
                <a:cs typeface="Times New Roman" pitchFamily="18" charset="0"/>
              </a:rPr>
              <a:t>Podemos </a:t>
            </a:r>
            <a:r>
              <a:rPr lang="pt-BR" sz="2800" b="1" dirty="0">
                <a:latin typeface="Times New Roman" pitchFamily="18" charset="0"/>
                <a:cs typeface="Times New Roman" pitchFamily="18" charset="0"/>
              </a:rPr>
              <a:t>acrescentar ainda que corria boatos na Capitania sobre um possível plano português para tomar a capitania e expulsar os holandeses como fora feito em Pernambuco, inclusive com o apoio do índio potiguar Felipe Camarão.</a:t>
            </a:r>
          </a:p>
        </p:txBody>
      </p:sp>
      <p:pic>
        <p:nvPicPr>
          <p:cNvPr id="4" name="Imagem 3" descr="http://www.tribunadonorte.com.br/img/capa_martires.jpg"/>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051720" y="1124745"/>
            <a:ext cx="5184576" cy="5184576"/>
          </a:xfrm>
          <a:prstGeom prst="rect">
            <a:avLst/>
          </a:prstGeom>
          <a:noFill/>
          <a:ln>
            <a:noFill/>
          </a:ln>
        </p:spPr>
      </p:pic>
      <p:pic>
        <p:nvPicPr>
          <p:cNvPr id="5122" name="Picture 2" descr="G:\TALES\holanda.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438" y="1340769"/>
            <a:ext cx="4055602" cy="381642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G:\TALES\holanda paraíba.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1364464"/>
            <a:ext cx="4224486" cy="331236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G:\TALES\nassau.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3768" y="2509838"/>
            <a:ext cx="3888431" cy="29353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1000"/>
                                        <p:tgtEl>
                                          <p:spTgt spid="19458"/>
                                        </p:tgtEl>
                                      </p:cBhvr>
                                    </p:animEffect>
                                    <p:anim calcmode="lin" valueType="num">
                                      <p:cBhvr>
                                        <p:cTn id="8" dur="1000" fill="hold"/>
                                        <p:tgtEl>
                                          <p:spTgt spid="19458"/>
                                        </p:tgtEl>
                                        <p:attrNameLst>
                                          <p:attrName>ppt_x</p:attrName>
                                        </p:attrNameLst>
                                      </p:cBhvr>
                                      <p:tavLst>
                                        <p:tav tm="0">
                                          <p:val>
                                            <p:strVal val="#ppt_x"/>
                                          </p:val>
                                        </p:tav>
                                        <p:tav tm="100000">
                                          <p:val>
                                            <p:strVal val="#ppt_x"/>
                                          </p:val>
                                        </p:tav>
                                      </p:tavLst>
                                    </p:anim>
                                    <p:anim calcmode="lin" valueType="num">
                                      <p:cBhvr>
                                        <p:cTn id="9"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randombar(horizont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122"/>
                                        </p:tgtEl>
                                        <p:attrNameLst>
                                          <p:attrName>style.visibility</p:attrName>
                                        </p:attrNameLst>
                                      </p:cBhvr>
                                      <p:to>
                                        <p:strVal val="visible"/>
                                      </p:to>
                                    </p:set>
                                    <p:anim calcmode="lin" valueType="num">
                                      <p:cBhvr additive="base">
                                        <p:cTn id="43" dur="500" fill="hold"/>
                                        <p:tgtEl>
                                          <p:spTgt spid="5122"/>
                                        </p:tgtEl>
                                        <p:attrNameLst>
                                          <p:attrName>ppt_x</p:attrName>
                                        </p:attrNameLst>
                                      </p:cBhvr>
                                      <p:tavLst>
                                        <p:tav tm="0">
                                          <p:val>
                                            <p:strVal val="#ppt_x"/>
                                          </p:val>
                                        </p:tav>
                                        <p:tav tm="100000">
                                          <p:val>
                                            <p:strVal val="#ppt_x"/>
                                          </p:val>
                                        </p:tav>
                                      </p:tavLst>
                                    </p:anim>
                                    <p:anim calcmode="lin" valueType="num">
                                      <p:cBhvr additive="base">
                                        <p:cTn id="44"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5123"/>
                                        </p:tgtEl>
                                        <p:attrNameLst>
                                          <p:attrName>style.visibility</p:attrName>
                                        </p:attrNameLst>
                                      </p:cBhvr>
                                      <p:to>
                                        <p:strVal val="visible"/>
                                      </p:to>
                                    </p:set>
                                    <p:animEffect transition="in" filter="barn(inVertical)">
                                      <p:cBhvr>
                                        <p:cTn id="49" dur="500"/>
                                        <p:tgtEl>
                                          <p:spTgt spid="512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124"/>
                                        </p:tgtEl>
                                        <p:attrNameLst>
                                          <p:attrName>style.visibility</p:attrName>
                                        </p:attrNameLst>
                                      </p:cBhvr>
                                      <p:to>
                                        <p:strVal val="visible"/>
                                      </p:to>
                                    </p:set>
                                    <p:anim calcmode="lin" valueType="num">
                                      <p:cBhvr additive="base">
                                        <p:cTn id="54" dur="500" fill="hold"/>
                                        <p:tgtEl>
                                          <p:spTgt spid="5124"/>
                                        </p:tgtEl>
                                        <p:attrNameLst>
                                          <p:attrName>ppt_x</p:attrName>
                                        </p:attrNameLst>
                                      </p:cBhvr>
                                      <p:tavLst>
                                        <p:tav tm="0">
                                          <p:val>
                                            <p:strVal val="#ppt_x"/>
                                          </p:val>
                                        </p:tav>
                                        <p:tav tm="100000">
                                          <p:val>
                                            <p:strVal val="#ppt_x"/>
                                          </p:val>
                                        </p:tav>
                                      </p:tavLst>
                                    </p:anim>
                                    <p:anim calcmode="lin" valueType="num">
                                      <p:cBhvr additive="base">
                                        <p:cTn id="55"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ítulo 1"/>
          <p:cNvSpPr>
            <a:spLocks noGrp="1"/>
          </p:cNvSpPr>
          <p:nvPr>
            <p:ph type="title"/>
          </p:nvPr>
        </p:nvSpPr>
        <p:spPr>
          <a:xfrm>
            <a:off x="457200" y="274638"/>
            <a:ext cx="8229600" cy="868362"/>
          </a:xfrm>
        </p:spPr>
        <p:txBody>
          <a:bodyPr/>
          <a:lstStyle/>
          <a:p>
            <a:pPr algn="ctr" eaLnBrk="1" hangingPunct="1"/>
            <a:r>
              <a:rPr lang="pt-BR" b="1" dirty="0" smtClean="0">
                <a:solidFill>
                  <a:srgbClr val="FF0000"/>
                </a:solidFill>
                <a:latin typeface="Times New Roman" pitchFamily="18" charset="0"/>
                <a:cs typeface="Times New Roman" pitchFamily="18" charset="0"/>
              </a:rPr>
              <a:t>Pré-História do RN</a:t>
            </a:r>
          </a:p>
        </p:txBody>
      </p:sp>
      <p:sp>
        <p:nvSpPr>
          <p:cNvPr id="4099" name="Espaço Reservado para Conteúdo 2"/>
          <p:cNvSpPr>
            <a:spLocks noGrp="1"/>
          </p:cNvSpPr>
          <p:nvPr>
            <p:ph idx="1"/>
          </p:nvPr>
        </p:nvSpPr>
        <p:spPr>
          <a:xfrm>
            <a:off x="285750" y="1285875"/>
            <a:ext cx="8750746" cy="5429250"/>
          </a:xfrm>
        </p:spPr>
        <p:txBody>
          <a:bodyPr/>
          <a:lstStyle/>
          <a:p>
            <a:pPr eaLnBrk="1" hangingPunct="1">
              <a:buFont typeface="Arial" charset="0"/>
              <a:buNone/>
            </a:pPr>
            <a:r>
              <a:rPr lang="pt-BR" sz="2200" b="1" dirty="0" smtClean="0">
                <a:latin typeface="Times New Roman" pitchFamily="18" charset="0"/>
                <a:cs typeface="Times New Roman" pitchFamily="18" charset="0"/>
              </a:rPr>
              <a:t>São características dos nossos primeiros habitantes:</a:t>
            </a:r>
          </a:p>
          <a:p>
            <a:pPr eaLnBrk="1" hangingPunct="1"/>
            <a:r>
              <a:rPr lang="pt-BR" sz="2200" b="1" dirty="0" smtClean="0">
                <a:latin typeface="Times New Roman" pitchFamily="18" charset="0"/>
                <a:cs typeface="Times New Roman" pitchFamily="18" charset="0"/>
              </a:rPr>
              <a:t>Modo de produção Comunista Primitivo (Coletivista, ou ainda Comunal);</a:t>
            </a:r>
          </a:p>
          <a:p>
            <a:pPr eaLnBrk="1" hangingPunct="1"/>
            <a:r>
              <a:rPr lang="pt-BR" sz="2200" b="1" dirty="0" smtClean="0">
                <a:latin typeface="Times New Roman" pitchFamily="18" charset="0"/>
                <a:cs typeface="Times New Roman" pitchFamily="18" charset="0"/>
              </a:rPr>
              <a:t>Politeísmo, praticavam </a:t>
            </a:r>
            <a:r>
              <a:rPr lang="pt-BR" sz="2200" b="1" dirty="0">
                <a:latin typeface="Times New Roman" pitchFamily="18" charset="0"/>
                <a:cs typeface="Times New Roman" pitchFamily="18" charset="0"/>
              </a:rPr>
              <a:t>a magia e a guerra</a:t>
            </a:r>
            <a:r>
              <a:rPr lang="pt-BR" sz="2200" b="1" dirty="0" smtClean="0">
                <a:latin typeface="Times New Roman" pitchFamily="18" charset="0"/>
                <a:cs typeface="Times New Roman" pitchFamily="18" charset="0"/>
              </a:rPr>
              <a:t>;</a:t>
            </a:r>
          </a:p>
          <a:p>
            <a:pPr eaLnBrk="1" hangingPunct="1"/>
            <a:r>
              <a:rPr lang="pt-BR" sz="2200" b="1" dirty="0" smtClean="0">
                <a:latin typeface="Times New Roman" pitchFamily="18" charset="0"/>
                <a:cs typeface="Times New Roman" pitchFamily="18" charset="0"/>
              </a:rPr>
              <a:t>Poligamia (algumas tribos);</a:t>
            </a:r>
          </a:p>
          <a:p>
            <a:pPr eaLnBrk="1" hangingPunct="1"/>
            <a:r>
              <a:rPr lang="pt-BR" sz="2200" b="1" dirty="0" smtClean="0">
                <a:latin typeface="Times New Roman" pitchFamily="18" charset="0"/>
                <a:cs typeface="Times New Roman" pitchFamily="18" charset="0"/>
              </a:rPr>
              <a:t>Divisão do trabalho por sexo; </a:t>
            </a:r>
          </a:p>
          <a:p>
            <a:pPr eaLnBrk="1" hangingPunct="1"/>
            <a:r>
              <a:rPr lang="pt-BR" sz="2200" b="1" dirty="0" smtClean="0">
                <a:latin typeface="Times New Roman" pitchFamily="18" charset="0"/>
                <a:cs typeface="Times New Roman" pitchFamily="18" charset="0"/>
              </a:rPr>
              <a:t>Eram seminômades;</a:t>
            </a:r>
          </a:p>
          <a:p>
            <a:pPr eaLnBrk="1" hangingPunct="1"/>
            <a:r>
              <a:rPr lang="pt-BR" sz="2200" b="1" dirty="0">
                <a:latin typeface="Times New Roman" pitchFamily="18" charset="0"/>
                <a:cs typeface="Times New Roman" pitchFamily="18" charset="0"/>
              </a:rPr>
              <a:t>Variedade </a:t>
            </a:r>
            <a:r>
              <a:rPr lang="pt-BR" sz="2200" b="1" dirty="0" smtClean="0">
                <a:latin typeface="Times New Roman" pitchFamily="18" charset="0"/>
                <a:cs typeface="Times New Roman" pitchFamily="18" charset="0"/>
              </a:rPr>
              <a:t>linguística</a:t>
            </a:r>
            <a:r>
              <a:rPr lang="pt-BR" sz="2200" b="1" dirty="0">
                <a:latin typeface="Times New Roman" pitchFamily="18" charset="0"/>
                <a:cs typeface="Times New Roman" pitchFamily="18" charset="0"/>
              </a:rPr>
              <a:t>;</a:t>
            </a:r>
          </a:p>
          <a:p>
            <a:pPr eaLnBrk="1" hangingPunct="1"/>
            <a:r>
              <a:rPr lang="pt-BR" sz="2200" b="1" dirty="0">
                <a:latin typeface="Times New Roman" pitchFamily="18" charset="0"/>
                <a:cs typeface="Times New Roman" pitchFamily="18" charset="0"/>
              </a:rPr>
              <a:t>Praticavam a agricultura;</a:t>
            </a:r>
          </a:p>
          <a:p>
            <a:pPr eaLnBrk="1" hangingPunct="1"/>
            <a:r>
              <a:rPr lang="pt-BR" sz="2200" b="1" dirty="0" err="1" smtClean="0">
                <a:latin typeface="Times New Roman" pitchFamily="18" charset="0"/>
                <a:cs typeface="Times New Roman" pitchFamily="18" charset="0"/>
              </a:rPr>
              <a:t>Antropofagismo</a:t>
            </a:r>
            <a:r>
              <a:rPr lang="pt-BR" sz="2200" b="1" dirty="0" smtClean="0">
                <a:latin typeface="Times New Roman" pitchFamily="18" charset="0"/>
                <a:cs typeface="Times New Roman" pitchFamily="18" charset="0"/>
              </a:rPr>
              <a:t> (canibalismo) em algumas tribos;</a:t>
            </a:r>
            <a:endParaRPr lang="pt-BR" sz="2200" b="1" dirty="0">
              <a:latin typeface="Times New Roman" pitchFamily="18" charset="0"/>
              <a:cs typeface="Times New Roman" pitchFamily="18" charset="0"/>
            </a:endParaRPr>
          </a:p>
          <a:p>
            <a:pPr eaLnBrk="1" hangingPunct="1"/>
            <a:r>
              <a:rPr lang="pt-BR" sz="2200" b="1" dirty="0">
                <a:latin typeface="Times New Roman" pitchFamily="18" charset="0"/>
                <a:cs typeface="Times New Roman" pitchFamily="18" charset="0"/>
              </a:rPr>
              <a:t>Caçavam, pescavam e coletavam frutos;</a:t>
            </a:r>
          </a:p>
          <a:p>
            <a:pPr eaLnBrk="1" hangingPunct="1"/>
            <a:r>
              <a:rPr lang="pt-BR" sz="2200" b="1" dirty="0" smtClean="0">
                <a:latin typeface="Times New Roman" pitchFamily="18" charset="0"/>
                <a:cs typeface="Times New Roman" pitchFamily="18" charset="0"/>
              </a:rPr>
              <a:t>Pinturas </a:t>
            </a:r>
            <a:r>
              <a:rPr lang="pt-BR" sz="2200" b="1" dirty="0">
                <a:latin typeface="Times New Roman" pitchFamily="18" charset="0"/>
                <a:cs typeface="Times New Roman" pitchFamily="18" charset="0"/>
              </a:rPr>
              <a:t>rupestres;</a:t>
            </a:r>
          </a:p>
          <a:p>
            <a:pPr eaLnBrk="1" hangingPunct="1"/>
            <a:r>
              <a:rPr lang="pt-BR" sz="2200" b="1" dirty="0">
                <a:latin typeface="Times New Roman" pitchFamily="18" charset="0"/>
                <a:cs typeface="Times New Roman" pitchFamily="18" charset="0"/>
              </a:rPr>
              <a:t>Etc...</a:t>
            </a:r>
          </a:p>
          <a:p>
            <a:pPr eaLnBrk="1" hangingPunct="1"/>
            <a:endParaRPr lang="pt-BR" sz="2200" b="1" dirty="0" smtClean="0">
              <a:latin typeface="Times New Roman" pitchFamily="18" charset="0"/>
              <a:cs typeface="Times New Roman" pitchFamily="18" charset="0"/>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ipe(down)">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wipe(down)">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wipe(down)">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wipe(down)">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wipe(down)">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wipe(down)">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wipe(down)">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wipe(down)">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wipe(down)">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wipe(down)">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wipe(down)">
                                      <p:cBhvr>
                                        <p:cTn id="57" dur="500"/>
                                        <p:tgtEl>
                                          <p:spTgt spid="409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099">
                                            <p:txEl>
                                              <p:pRg st="11" end="11"/>
                                            </p:txEl>
                                          </p:spTgt>
                                        </p:tgtEl>
                                        <p:attrNameLst>
                                          <p:attrName>style.visibility</p:attrName>
                                        </p:attrNameLst>
                                      </p:cBhvr>
                                      <p:to>
                                        <p:strVal val="visible"/>
                                      </p:to>
                                    </p:set>
                                    <p:animEffect transition="in" filter="wipe(down)">
                                      <p:cBhvr>
                                        <p:cTn id="62" dur="500"/>
                                        <p:tgtEl>
                                          <p:spTgt spid="409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850"/>
            <a:ext cx="8229600" cy="5316438"/>
          </a:xfrm>
        </p:spPr>
        <p:txBody>
          <a:bodyPr/>
          <a:lstStyle/>
          <a:p>
            <a:pPr algn="ctr"/>
            <a:r>
              <a:rPr lang="pt-BR" sz="8000" b="1" dirty="0">
                <a:solidFill>
                  <a:srgbClr val="FF0000"/>
                </a:solidFill>
                <a:latin typeface="Times New Roman" pitchFamily="18" charset="0"/>
                <a:cs typeface="Times New Roman" pitchFamily="18" charset="0"/>
              </a:rPr>
              <a:t>A saída dos Holandeses mudou a cara do Nordeste e de toda a Colônia</a:t>
            </a:r>
            <a:r>
              <a:rPr lang="pt-BR" sz="8000" b="1" dirty="0" smtClean="0">
                <a:solidFill>
                  <a:srgbClr val="FF0000"/>
                </a:solidFill>
                <a:latin typeface="Times New Roman" pitchFamily="18" charset="0"/>
                <a:cs typeface="Times New Roman" pitchFamily="18" charset="0"/>
              </a:rPr>
              <a:t>!</a:t>
            </a:r>
            <a:endParaRPr lang="pt-BR" sz="8000" dirty="0"/>
          </a:p>
        </p:txBody>
      </p:sp>
    </p:spTree>
    <p:extLst>
      <p:ext uri="{BB962C8B-B14F-4D97-AF65-F5344CB8AC3E}">
        <p14:creationId xmlns:p14="http://schemas.microsoft.com/office/powerpoint/2010/main" val="103660842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Conteúdo 5" descr="PRINCIPIANTE_98.jpg"/>
          <p:cNvPicPr>
            <a:picLocks noGrp="1" noChangeAspect="1"/>
          </p:cNvPicPr>
          <p:nvPr>
            <p:ph sz="half" idx="1"/>
          </p:nvPr>
        </p:nvPicPr>
        <p:blipFill>
          <a:blip r:embed="rId2"/>
          <a:stretch>
            <a:fillRect/>
          </a:stretch>
        </p:blipFill>
        <p:spPr>
          <a:xfrm>
            <a:off x="179512" y="476672"/>
            <a:ext cx="4392488" cy="6192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Espaço Reservado para Conteúdo 8" descr="PRINCIPIANTE_112.jpg"/>
          <p:cNvPicPr>
            <a:picLocks noGrp="1" noChangeAspect="1"/>
          </p:cNvPicPr>
          <p:nvPr>
            <p:ph sz="half" idx="2"/>
          </p:nvPr>
        </p:nvPicPr>
        <p:blipFill>
          <a:blip r:embed="rId3"/>
          <a:stretch>
            <a:fillRect/>
          </a:stretch>
        </p:blipFill>
        <p:spPr>
          <a:xfrm>
            <a:off x="4857752" y="332656"/>
            <a:ext cx="3962720" cy="60486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2" name="Picture 2" descr="G:\TALES\ouro.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1268760"/>
            <a:ext cx="4248472" cy="42484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 calcmode="lin" valueType="num">
                                      <p:cBhvr additive="base">
                                        <p:cTn id="17" dur="500" fill="hold"/>
                                        <p:tgtEl>
                                          <p:spTgt spid="10242"/>
                                        </p:tgtEl>
                                        <p:attrNameLst>
                                          <p:attrName>ppt_x</p:attrName>
                                        </p:attrNameLst>
                                      </p:cBhvr>
                                      <p:tavLst>
                                        <p:tav tm="0">
                                          <p:val>
                                            <p:strVal val="#ppt_x"/>
                                          </p:val>
                                        </p:tav>
                                        <p:tav tm="100000">
                                          <p:val>
                                            <p:strVal val="#ppt_x"/>
                                          </p:val>
                                        </p:tav>
                                      </p:tavLst>
                                    </p:anim>
                                    <p:anim calcmode="lin" valueType="num">
                                      <p:cBhvr additive="base">
                                        <p:cTn id="1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476672"/>
            <a:ext cx="8229600" cy="1440160"/>
          </a:xfrm>
        </p:spPr>
        <p:txBody>
          <a:bodyPr rtlCol="0">
            <a:noAutofit/>
          </a:bodyPr>
          <a:lstStyle/>
          <a:p>
            <a:pPr algn="ctr" eaLnBrk="1" fontAlgn="auto" hangingPunct="1">
              <a:spcAft>
                <a:spcPts val="0"/>
              </a:spcAft>
              <a:defRPr/>
            </a:pPr>
            <a:r>
              <a:rPr lang="pt-BR" sz="4000" b="1" dirty="0" smtClean="0">
                <a:solidFill>
                  <a:srgbClr val="FF0000"/>
                </a:solidFill>
                <a:latin typeface="Times New Roman" pitchFamily="18" charset="0"/>
                <a:cs typeface="Times New Roman" pitchFamily="18" charset="0"/>
              </a:rPr>
              <a:t>Depois da União Ibérica e com a restauração Portuguesa Tivemos no RN...</a:t>
            </a:r>
            <a:endParaRPr lang="pt-BR" sz="4000" b="1" dirty="0">
              <a:solidFill>
                <a:srgbClr val="FF0000"/>
              </a:solidFill>
              <a:latin typeface="Times New Roman" pitchFamily="18" charset="0"/>
              <a:cs typeface="Times New Roman" pitchFamily="18" charset="0"/>
            </a:endParaRPr>
          </a:p>
        </p:txBody>
      </p:sp>
      <p:sp>
        <p:nvSpPr>
          <p:cNvPr id="21507" name="Espaço Reservado para Conteúdo 2"/>
          <p:cNvSpPr>
            <a:spLocks noGrp="1"/>
          </p:cNvSpPr>
          <p:nvPr>
            <p:ph idx="1"/>
          </p:nvPr>
        </p:nvSpPr>
        <p:spPr/>
        <p:txBody>
          <a:bodyPr/>
          <a:lstStyle/>
          <a:p>
            <a:pPr algn="just" eaLnBrk="1" hangingPunct="1">
              <a:buFont typeface="Arial" charset="0"/>
              <a:buNone/>
            </a:pPr>
            <a:r>
              <a:rPr lang="pt-BR" sz="3200" dirty="0" smtClean="0">
                <a:latin typeface="Times New Roman" pitchFamily="18" charset="0"/>
                <a:cs typeface="Times New Roman" pitchFamily="18" charset="0"/>
              </a:rPr>
              <a:t>   Uma das principais reações indígenas consistiu na </a:t>
            </a:r>
            <a:r>
              <a:rPr lang="pt-BR" sz="3200" b="1" i="1" u="sng" dirty="0" smtClean="0">
                <a:latin typeface="Times New Roman" pitchFamily="18" charset="0"/>
                <a:cs typeface="Times New Roman" pitchFamily="18" charset="0"/>
              </a:rPr>
              <a:t>CONFEDERAÇÃO DOS CARIRIS</a:t>
            </a:r>
            <a:r>
              <a:rPr lang="pt-BR" sz="3200" dirty="0" smtClean="0">
                <a:latin typeface="Times New Roman" pitchFamily="18" charset="0"/>
                <a:cs typeface="Times New Roman" pitchFamily="18" charset="0"/>
              </a:rPr>
              <a:t>, alguns anos após o fim da União Ibérica, em episódio conhecido como </a:t>
            </a:r>
            <a:r>
              <a:rPr lang="pt-BR" sz="3200" b="1" dirty="0" smtClean="0">
                <a:latin typeface="Times New Roman" pitchFamily="18" charset="0"/>
                <a:cs typeface="Times New Roman" pitchFamily="18" charset="0"/>
              </a:rPr>
              <a:t>Restauração Portuguesa</a:t>
            </a:r>
            <a:r>
              <a:rPr lang="pt-BR" sz="3200" dirty="0" smtClean="0">
                <a:latin typeface="Times New Roman" pitchFamily="18" charset="0"/>
                <a:cs typeface="Times New Roman" pitchFamily="18" charset="0"/>
              </a:rPr>
              <a:t> no ano de 1640. Como reagiram os nativos? Com armas, atacando fazendas, matando donos de propriedades, auxiliando nas fugas de escravos dentre outras reações</a:t>
            </a:r>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Effect transition="in" filter="fade">
                                      <p:cBhvr>
                                        <p:cTn id="13" dur="1000"/>
                                        <p:tgtEl>
                                          <p:spTgt spid="21507">
                                            <p:txEl>
                                              <p:pRg st="0" end="0"/>
                                            </p:txEl>
                                          </p:spTgt>
                                        </p:tgtEl>
                                      </p:cBhvr>
                                    </p:animEffect>
                                    <p:anim calcmode="lin" valueType="num">
                                      <p:cBhvr>
                                        <p:cTn id="14" dur="10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150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50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MAPA_17.jpg"/>
          <p:cNvPicPr>
            <a:picLocks noGrp="1" noChangeAspect="1"/>
          </p:cNvPicPr>
          <p:nvPr>
            <p:ph idx="1"/>
          </p:nvPr>
        </p:nvPicPr>
        <p:blipFill>
          <a:blip r:embed="rId2"/>
          <a:stretch>
            <a:fillRect/>
          </a:stretch>
        </p:blipFill>
        <p:spPr>
          <a:xfrm>
            <a:off x="642910" y="428604"/>
            <a:ext cx="7643866" cy="614366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ítulo 1"/>
          <p:cNvSpPr>
            <a:spLocks noGrp="1"/>
          </p:cNvSpPr>
          <p:nvPr>
            <p:ph type="title"/>
          </p:nvPr>
        </p:nvSpPr>
        <p:spPr>
          <a:xfrm>
            <a:off x="323528" y="142875"/>
            <a:ext cx="8568952" cy="693837"/>
          </a:xfrm>
        </p:spPr>
        <p:txBody>
          <a:bodyPr/>
          <a:lstStyle/>
          <a:p>
            <a:pPr eaLnBrk="1" hangingPunct="1"/>
            <a:r>
              <a:rPr lang="pt-BR" sz="3400" b="1" dirty="0" smtClean="0">
                <a:solidFill>
                  <a:srgbClr val="FF0000"/>
                </a:solidFill>
                <a:latin typeface="Times New Roman" pitchFamily="18" charset="0"/>
                <a:cs typeface="Times New Roman" pitchFamily="18" charset="0"/>
              </a:rPr>
              <a:t>As conseqüências das Guerras dos Bárbaros:</a:t>
            </a:r>
          </a:p>
        </p:txBody>
      </p:sp>
      <p:sp>
        <p:nvSpPr>
          <p:cNvPr id="22531" name="Espaço Reservado para Conteúdo 2"/>
          <p:cNvSpPr>
            <a:spLocks noGrp="1"/>
          </p:cNvSpPr>
          <p:nvPr>
            <p:ph idx="1"/>
          </p:nvPr>
        </p:nvSpPr>
        <p:spPr>
          <a:xfrm>
            <a:off x="251519" y="908719"/>
            <a:ext cx="8678169" cy="5544617"/>
          </a:xfrm>
        </p:spPr>
        <p:txBody>
          <a:bodyPr/>
          <a:lstStyle/>
          <a:p>
            <a:pPr algn="just" eaLnBrk="1" hangingPunct="1"/>
            <a:r>
              <a:rPr lang="pt-BR" sz="2800" b="1" dirty="0" smtClean="0">
                <a:latin typeface="Times New Roman" pitchFamily="18" charset="0"/>
                <a:cs typeface="Times New Roman" pitchFamily="18" charset="0"/>
              </a:rPr>
              <a:t>Imensa dizimação nativa, alguns estudiosos afirmam inclusive que será um dos motivos da atual situação de inexistência de remanescentes diretos dos primeiros povos que habitaram o RN;</a:t>
            </a:r>
          </a:p>
          <a:p>
            <a:pPr algn="just" eaLnBrk="1" hangingPunct="1"/>
            <a:r>
              <a:rPr lang="pt-BR" sz="2800" b="1" dirty="0" smtClean="0">
                <a:latin typeface="Times New Roman" pitchFamily="18" charset="0"/>
                <a:cs typeface="Times New Roman" pitchFamily="18" charset="0"/>
              </a:rPr>
              <a:t>Muitos índios acabaram sendo </a:t>
            </a:r>
            <a:r>
              <a:rPr lang="pt-BR" sz="2800" b="1" dirty="0" err="1" smtClean="0">
                <a:latin typeface="Times New Roman" pitchFamily="18" charset="0"/>
                <a:cs typeface="Times New Roman" pitchFamily="18" charset="0"/>
              </a:rPr>
              <a:t>aldeados</a:t>
            </a:r>
            <a:r>
              <a:rPr lang="pt-BR" sz="2800" b="1" dirty="0" smtClean="0">
                <a:latin typeface="Times New Roman" pitchFamily="18" charset="0"/>
                <a:cs typeface="Times New Roman" pitchFamily="18" charset="0"/>
              </a:rPr>
              <a:t> ou postos em missões jesuíticas;</a:t>
            </a:r>
          </a:p>
          <a:p>
            <a:pPr algn="just" eaLnBrk="1" hangingPunct="1"/>
            <a:r>
              <a:rPr lang="pt-BR" sz="2800" b="1" dirty="0" smtClean="0">
                <a:latin typeface="Times New Roman" pitchFamily="18" charset="0"/>
                <a:cs typeface="Times New Roman" pitchFamily="18" charset="0"/>
              </a:rPr>
              <a:t>Houve cada vez mais o </a:t>
            </a:r>
            <a:r>
              <a:rPr lang="pt-BR" sz="2800" b="1" dirty="0" err="1" smtClean="0">
                <a:latin typeface="Times New Roman" pitchFamily="18" charset="0"/>
                <a:cs typeface="Times New Roman" pitchFamily="18" charset="0"/>
              </a:rPr>
              <a:t>adentramento</a:t>
            </a:r>
            <a:r>
              <a:rPr lang="pt-BR" sz="2800" b="1" dirty="0" smtClean="0">
                <a:latin typeface="Times New Roman" pitchFamily="18" charset="0"/>
                <a:cs typeface="Times New Roman" pitchFamily="18" charset="0"/>
              </a:rPr>
              <a:t> do sertão, estimulado pela busca de índios para escravizar, o grupo dos bandeirantes paulistas foi o de maior destaque. Até hoje muitos estudiosos divergem sobre estes serem heróis ou simplesmente sanguinários;</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531">
                                            <p:txEl>
                                              <p:pRg st="0" end="0"/>
                                            </p:txEl>
                                          </p:spTgt>
                                        </p:tgtEl>
                                        <p:attrNameLst>
                                          <p:attrName>style.visibility</p:attrName>
                                        </p:attrNameLst>
                                      </p:cBhvr>
                                      <p:to>
                                        <p:strVal val="visible"/>
                                      </p:to>
                                    </p:set>
                                    <p:animEffect transition="in" filter="barn(inVertical)">
                                      <p:cBhvr>
                                        <p:cTn id="12" dur="500"/>
                                        <p:tgtEl>
                                          <p:spTgt spid="225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531">
                                            <p:txEl>
                                              <p:pRg st="1" end="1"/>
                                            </p:txEl>
                                          </p:spTgt>
                                        </p:tgtEl>
                                        <p:attrNameLst>
                                          <p:attrName>style.visibility</p:attrName>
                                        </p:attrNameLst>
                                      </p:cBhvr>
                                      <p:to>
                                        <p:strVal val="visible"/>
                                      </p:to>
                                    </p:set>
                                    <p:animEffect transition="in" filter="barn(inVertical)">
                                      <p:cBhvr>
                                        <p:cTn id="17" dur="500"/>
                                        <p:tgtEl>
                                          <p:spTgt spid="2253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2531">
                                            <p:txEl>
                                              <p:pRg st="2" end="2"/>
                                            </p:txEl>
                                          </p:spTgt>
                                        </p:tgtEl>
                                        <p:attrNameLst>
                                          <p:attrName>style.visibility</p:attrName>
                                        </p:attrNameLst>
                                      </p:cBhvr>
                                      <p:to>
                                        <p:strVal val="visible"/>
                                      </p:to>
                                    </p:set>
                                    <p:animEffect transition="in" filter="barn(inVertical)">
                                      <p:cBhvr>
                                        <p:cTn id="22" dur="500"/>
                                        <p:tgtEl>
                                          <p:spTgt spid="225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323527" y="332656"/>
            <a:ext cx="8487963" cy="5991945"/>
          </a:xfrm>
        </p:spPr>
        <p:txBody>
          <a:bodyPr/>
          <a:lstStyle/>
          <a:p>
            <a:pPr algn="just" eaLnBrk="1" hangingPunct="1"/>
            <a:r>
              <a:rPr lang="pt-BR" sz="2800" b="1" dirty="0">
                <a:latin typeface="Times New Roman" pitchFamily="18" charset="0"/>
                <a:cs typeface="Times New Roman" pitchFamily="18" charset="0"/>
              </a:rPr>
              <a:t>Escravidão nativa;</a:t>
            </a:r>
          </a:p>
          <a:p>
            <a:pPr algn="just" eaLnBrk="1" hangingPunct="1"/>
            <a:r>
              <a:rPr lang="pt-BR" sz="2800" b="1" dirty="0">
                <a:latin typeface="Times New Roman" pitchFamily="18" charset="0"/>
                <a:cs typeface="Times New Roman" pitchFamily="18" charset="0"/>
              </a:rPr>
              <a:t>Mortes em </a:t>
            </a:r>
            <a:r>
              <a:rPr lang="pt-BR" sz="2800" b="1" dirty="0" smtClean="0">
                <a:latin typeface="Times New Roman" pitchFamily="18" charset="0"/>
                <a:cs typeface="Times New Roman" pitchFamily="18" charset="0"/>
              </a:rPr>
              <a:t>consequência </a:t>
            </a:r>
            <a:r>
              <a:rPr lang="pt-BR" sz="2800" b="1" dirty="0">
                <a:latin typeface="Times New Roman" pitchFamily="18" charset="0"/>
                <a:cs typeface="Times New Roman" pitchFamily="18" charset="0"/>
              </a:rPr>
              <a:t>das inúmeras doenças do homem branco; </a:t>
            </a:r>
          </a:p>
          <a:p>
            <a:pPr algn="just" eaLnBrk="1" hangingPunct="1"/>
            <a:r>
              <a:rPr lang="pt-BR" sz="2800" b="1" dirty="0">
                <a:latin typeface="Times New Roman" pitchFamily="18" charset="0"/>
                <a:cs typeface="Times New Roman" pitchFamily="18" charset="0"/>
              </a:rPr>
              <a:t>Muitos dos donos das novas terras eram bandeirantes, entre estes figuram incursões do Domingos Jorge Velho e de outros grupos de bandeirantes, como o Terço Paulista;</a:t>
            </a:r>
          </a:p>
          <a:p>
            <a:pPr algn="just" eaLnBrk="1" hangingPunct="1"/>
            <a:r>
              <a:rPr lang="pt-BR" sz="2800" b="1" dirty="0">
                <a:latin typeface="Times New Roman" pitchFamily="18" charset="0"/>
                <a:cs typeface="Times New Roman" pitchFamily="18" charset="0"/>
              </a:rPr>
              <a:t>Etc...</a:t>
            </a:r>
          </a:p>
          <a:p>
            <a:pPr algn="just" eaLnBrk="1" hangingPunct="1"/>
            <a:r>
              <a:rPr lang="pt-BR" sz="2800" b="1" dirty="0">
                <a:solidFill>
                  <a:schemeClr val="accent2">
                    <a:lumMod val="75000"/>
                  </a:schemeClr>
                </a:solidFill>
                <a:latin typeface="Times New Roman" pitchFamily="18" charset="0"/>
                <a:cs typeface="Times New Roman" pitchFamily="18" charset="0"/>
              </a:rPr>
              <a:t>HÁ TRIBOS DESCENDENTES DIRETOS DOS NATIVOS POTIGUARES HOJE?</a:t>
            </a:r>
            <a:endParaRPr lang="pt-BR" dirty="0"/>
          </a:p>
        </p:txBody>
      </p:sp>
      <p:pic>
        <p:nvPicPr>
          <p:cNvPr id="6146" name="Picture 2" descr="G:\TALES\índios janduís.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620688"/>
            <a:ext cx="6480720"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64096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6146"/>
                                        </p:tgtEl>
                                        <p:attrNameLst>
                                          <p:attrName>style.visibility</p:attrName>
                                        </p:attrNameLst>
                                      </p:cBhvr>
                                      <p:to>
                                        <p:strVal val="visible"/>
                                      </p:to>
                                    </p:set>
                                    <p:animEffect transition="in" filter="barn(inVertical)">
                                      <p:cBhvr>
                                        <p:cTn id="3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ítulo 1"/>
          <p:cNvSpPr>
            <a:spLocks noGrp="1"/>
          </p:cNvSpPr>
          <p:nvPr>
            <p:ph type="title"/>
          </p:nvPr>
        </p:nvSpPr>
        <p:spPr>
          <a:xfrm>
            <a:off x="457200" y="285728"/>
            <a:ext cx="8229600" cy="714380"/>
          </a:xfrm>
        </p:spPr>
        <p:txBody>
          <a:bodyPr/>
          <a:lstStyle/>
          <a:p>
            <a:pPr algn="ctr" eaLnBrk="1" hangingPunct="1"/>
            <a:r>
              <a:rPr lang="pt-BR" b="1" dirty="0" smtClean="0">
                <a:solidFill>
                  <a:srgbClr val="FF0000"/>
                </a:solidFill>
                <a:latin typeface="Times New Roman" pitchFamily="18" charset="0"/>
                <a:cs typeface="Times New Roman" pitchFamily="18" charset="0"/>
              </a:rPr>
              <a:t>As Missões religiosas no RN</a:t>
            </a:r>
          </a:p>
        </p:txBody>
      </p:sp>
      <p:sp>
        <p:nvSpPr>
          <p:cNvPr id="3" name="Espaço Reservado para Conteúdo 2"/>
          <p:cNvSpPr>
            <a:spLocks noGrp="1"/>
          </p:cNvSpPr>
          <p:nvPr>
            <p:ph idx="1"/>
          </p:nvPr>
        </p:nvSpPr>
        <p:spPr>
          <a:xfrm>
            <a:off x="251520" y="1071547"/>
            <a:ext cx="8435280" cy="5253054"/>
          </a:xfrm>
        </p:spPr>
        <p:txBody>
          <a:bodyPr rtlCol="0">
            <a:noAutofit/>
          </a:bodyPr>
          <a:lstStyle/>
          <a:p>
            <a:pPr algn="just" eaLnBrk="1" fontAlgn="auto" hangingPunct="1">
              <a:spcAft>
                <a:spcPts val="0"/>
              </a:spcAft>
              <a:defRPr/>
            </a:pPr>
            <a:r>
              <a:rPr lang="pt-BR" sz="2500" b="1" dirty="0" smtClean="0">
                <a:latin typeface="Times New Roman" pitchFamily="18" charset="0"/>
                <a:cs typeface="Times New Roman" pitchFamily="18" charset="0"/>
              </a:rPr>
              <a:t>    Durante bastante tempo se discutiu se os índios possuíam ou não alma, se eram descendentes de Caim, em síntese, se eram ou não filhos de Deus. Depois de muita discussão aceitaram os nativos como filhos de Deus e passíveis de salvação desde que seguissem a Fé Católica. Para ser salvo e ir para o céu era necessária a conversão; </a:t>
            </a:r>
          </a:p>
          <a:p>
            <a:pPr algn="just" eaLnBrk="1" fontAlgn="auto" hangingPunct="1">
              <a:spcAft>
                <a:spcPts val="0"/>
              </a:spcAft>
              <a:defRPr/>
            </a:pPr>
            <a:r>
              <a:rPr lang="pt-BR" sz="2500" b="1" dirty="0" smtClean="0">
                <a:latin typeface="Times New Roman" pitchFamily="18" charset="0"/>
                <a:cs typeface="Times New Roman" pitchFamily="18" charset="0"/>
              </a:rPr>
              <a:t>    Para esta obra divina se concretizar a Igreja contava com um verdadeiro Exército de Cristo. A principal ordem religiosa na catequização do continente Americano foi o grupo dos Jesuítas, também conhecidos como Soldados de Cristo. Claro que também houve a participação de outras ordens religiosas que formaram as Missões e os Aldeamentos Cristãos. Em solo potiguar  destacaram-se as Missões de </a:t>
            </a:r>
            <a:r>
              <a:rPr lang="pt-BR" sz="2500" b="1" dirty="0" err="1" smtClean="0">
                <a:latin typeface="Times New Roman" pitchFamily="18" charset="0"/>
                <a:cs typeface="Times New Roman" pitchFamily="18" charset="0"/>
              </a:rPr>
              <a:t>Mipibu</a:t>
            </a:r>
            <a:r>
              <a:rPr lang="pt-BR" sz="2500" b="1" dirty="0" smtClean="0">
                <a:latin typeface="Times New Roman" pitchFamily="18" charset="0"/>
                <a:cs typeface="Times New Roman" pitchFamily="18" charset="0"/>
              </a:rPr>
              <a:t>, </a:t>
            </a:r>
            <a:r>
              <a:rPr lang="pt-BR" sz="2500" b="1" dirty="0" err="1" smtClean="0">
                <a:latin typeface="Times New Roman" pitchFamily="18" charset="0"/>
                <a:cs typeface="Times New Roman" pitchFamily="18" charset="0"/>
              </a:rPr>
              <a:t>Guaraíras</a:t>
            </a:r>
            <a:r>
              <a:rPr lang="pt-BR" sz="2500" b="1" dirty="0" smtClean="0">
                <a:latin typeface="Times New Roman" pitchFamily="18" charset="0"/>
                <a:cs typeface="Times New Roman" pitchFamily="18" charset="0"/>
              </a:rPr>
              <a:t>, </a:t>
            </a:r>
            <a:r>
              <a:rPr lang="pt-BR" sz="2500" b="1" dirty="0" err="1" smtClean="0">
                <a:latin typeface="Times New Roman" pitchFamily="18" charset="0"/>
                <a:cs typeface="Times New Roman" pitchFamily="18" charset="0"/>
              </a:rPr>
              <a:t>Apodi</a:t>
            </a:r>
            <a:r>
              <a:rPr lang="pt-BR" sz="2500" b="1" dirty="0" smtClean="0">
                <a:latin typeface="Times New Roman" pitchFamily="18" charset="0"/>
                <a:cs typeface="Times New Roman" pitchFamily="18" charset="0"/>
              </a:rPr>
              <a:t> e </a:t>
            </a:r>
            <a:r>
              <a:rPr lang="pt-BR" sz="2500" b="1" dirty="0" err="1" smtClean="0">
                <a:latin typeface="Times New Roman" pitchFamily="18" charset="0"/>
                <a:cs typeface="Times New Roman" pitchFamily="18" charset="0"/>
              </a:rPr>
              <a:t>Igramació</a:t>
            </a:r>
            <a:r>
              <a:rPr lang="pt-BR" sz="2500" b="1" dirty="0" smtClean="0">
                <a:latin typeface="Times New Roman" pitchFamily="18" charset="0"/>
                <a:cs typeface="Times New Roman" pitchFamily="18" charset="0"/>
              </a:rPr>
              <a:t>.</a:t>
            </a:r>
          </a:p>
          <a:p>
            <a:pPr algn="just" eaLnBrk="1" fontAlgn="auto" hangingPunct="1">
              <a:spcAft>
                <a:spcPts val="0"/>
              </a:spcAft>
              <a:defRPr/>
            </a:pPr>
            <a:endParaRPr lang="pt-BR" sz="2500" b="1"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circle(in)">
                                      <p:cBhvr>
                                        <p:cTn id="7" dur="20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42852"/>
            <a:ext cx="8229600" cy="714380"/>
          </a:xfrm>
        </p:spPr>
        <p:txBody>
          <a:bodyPr/>
          <a:lstStyle/>
          <a:p>
            <a:pPr algn="ctr"/>
            <a:r>
              <a:rPr lang="pt-BR" b="1" dirty="0" smtClean="0">
                <a:solidFill>
                  <a:srgbClr val="FF0000"/>
                </a:solidFill>
                <a:latin typeface="Times New Roman" pitchFamily="18" charset="0"/>
                <a:cs typeface="Times New Roman" pitchFamily="18" charset="0"/>
              </a:rPr>
              <a:t>Missões Potiguares </a:t>
            </a:r>
            <a:endParaRPr lang="pt-BR" b="1" dirty="0">
              <a:solidFill>
                <a:srgbClr val="FF0000"/>
              </a:solidFill>
              <a:latin typeface="Times New Roman" pitchFamily="18" charset="0"/>
              <a:cs typeface="Times New Roman" pitchFamily="18" charset="0"/>
            </a:endParaRPr>
          </a:p>
        </p:txBody>
      </p:sp>
      <p:pic>
        <p:nvPicPr>
          <p:cNvPr id="5" name="Espaço Reservado para Conteúdo 4" descr="233_baixo.jpg"/>
          <p:cNvPicPr>
            <a:picLocks noGrp="1" noChangeAspect="1"/>
          </p:cNvPicPr>
          <p:nvPr>
            <p:ph sz="half" idx="1"/>
          </p:nvPr>
        </p:nvPicPr>
        <p:blipFill>
          <a:blip r:embed="rId2">
            <a:lum bright="-10000" contrast="-10000"/>
          </a:blip>
          <a:stretch>
            <a:fillRect/>
          </a:stretch>
        </p:blipFill>
        <p:spPr>
          <a:xfrm>
            <a:off x="571472" y="1285860"/>
            <a:ext cx="3608860" cy="4286280"/>
          </a:xfrm>
          <a:prstGeom prst="rect">
            <a:avLst/>
          </a:prstGeom>
          <a:ln w="228600" cap="sq" cmpd="thickThin">
            <a:solidFill>
              <a:srgbClr val="000000"/>
            </a:solidFill>
            <a:prstDash val="solid"/>
            <a:miter lim="800000"/>
          </a:ln>
          <a:effectLst>
            <a:innerShdw blurRad="76200">
              <a:srgbClr val="000000"/>
            </a:innerShdw>
          </a:effectLst>
        </p:spPr>
      </p:pic>
      <p:pic>
        <p:nvPicPr>
          <p:cNvPr id="6" name="Espaço Reservado para Conteúdo 5" descr="234.jpg"/>
          <p:cNvPicPr>
            <a:picLocks noGrp="1" noChangeAspect="1"/>
          </p:cNvPicPr>
          <p:nvPr>
            <p:ph sz="half" idx="2"/>
          </p:nvPr>
        </p:nvPicPr>
        <p:blipFill>
          <a:blip r:embed="rId3"/>
          <a:stretch>
            <a:fillRect/>
          </a:stretch>
        </p:blipFill>
        <p:spPr>
          <a:xfrm>
            <a:off x="4648200" y="1285860"/>
            <a:ext cx="4210080" cy="428628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576064"/>
          </a:xfrm>
        </p:spPr>
        <p:txBody>
          <a:bodyPr/>
          <a:lstStyle/>
          <a:p>
            <a:pPr algn="ctr"/>
            <a:r>
              <a:rPr lang="pt-BR" b="1" dirty="0" smtClean="0">
                <a:solidFill>
                  <a:srgbClr val="FF0000"/>
                </a:solidFill>
                <a:latin typeface="Times New Roman" pitchFamily="18" charset="0"/>
                <a:cs typeface="Times New Roman" pitchFamily="18" charset="0"/>
              </a:rPr>
              <a:t>A pecuária e o RN</a:t>
            </a:r>
            <a:endParaRPr lang="pt-BR"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457200" y="908720"/>
            <a:ext cx="8229600" cy="5415881"/>
          </a:xfrm>
        </p:spPr>
        <p:txBody>
          <a:bodyPr/>
          <a:lstStyle/>
          <a:p>
            <a:pPr algn="just"/>
            <a:r>
              <a:rPr lang="pt-BR" sz="3600" b="1" dirty="0" smtClean="0">
                <a:latin typeface="Times New Roman" pitchFamily="18" charset="0"/>
                <a:cs typeface="Times New Roman" pitchFamily="18" charset="0"/>
              </a:rPr>
              <a:t>  A pecuária foi expressiva no desenvolvimento da capitania (e estado) do Rio Grande do Norte;</a:t>
            </a:r>
          </a:p>
          <a:p>
            <a:pPr algn="just"/>
            <a:r>
              <a:rPr lang="pt-BR" sz="3600" b="1" dirty="0">
                <a:latin typeface="Times New Roman" pitchFamily="18" charset="0"/>
                <a:cs typeface="Times New Roman" pitchFamily="18" charset="0"/>
              </a:rPr>
              <a:t> </a:t>
            </a:r>
            <a:r>
              <a:rPr lang="pt-BR" sz="3600" b="1" dirty="0" smtClean="0">
                <a:latin typeface="Times New Roman" pitchFamily="18" charset="0"/>
                <a:cs typeface="Times New Roman" pitchFamily="18" charset="0"/>
              </a:rPr>
              <a:t> Abastecimento de carne (seca ou charque);</a:t>
            </a:r>
          </a:p>
          <a:p>
            <a:pPr algn="just"/>
            <a:r>
              <a:rPr lang="pt-BR" sz="3600" b="1" dirty="0">
                <a:latin typeface="Times New Roman" pitchFamily="18" charset="0"/>
                <a:cs typeface="Times New Roman" pitchFamily="18" charset="0"/>
              </a:rPr>
              <a:t> </a:t>
            </a:r>
            <a:r>
              <a:rPr lang="pt-BR" sz="3600" b="1" dirty="0" smtClean="0">
                <a:latin typeface="Times New Roman" pitchFamily="18" charset="0"/>
                <a:cs typeface="Times New Roman" pitchFamily="18" charset="0"/>
              </a:rPr>
              <a:t> Expansão territorial;</a:t>
            </a:r>
          </a:p>
          <a:p>
            <a:pPr algn="just"/>
            <a:r>
              <a:rPr lang="pt-BR" sz="3600" b="1" dirty="0">
                <a:latin typeface="Times New Roman" pitchFamily="18" charset="0"/>
                <a:cs typeface="Times New Roman" pitchFamily="18" charset="0"/>
              </a:rPr>
              <a:t> </a:t>
            </a:r>
            <a:r>
              <a:rPr lang="pt-BR" sz="3600" b="1" dirty="0" smtClean="0">
                <a:latin typeface="Times New Roman" pitchFamily="18" charset="0"/>
                <a:cs typeface="Times New Roman" pitchFamily="18" charset="0"/>
              </a:rPr>
              <a:t> Força motriz e transporte;</a:t>
            </a:r>
          </a:p>
          <a:p>
            <a:pPr algn="just"/>
            <a:r>
              <a:rPr lang="pt-BR" sz="3600" b="1" dirty="0">
                <a:latin typeface="Times New Roman" pitchFamily="18" charset="0"/>
                <a:cs typeface="Times New Roman" pitchFamily="18" charset="0"/>
              </a:rPr>
              <a:t> </a:t>
            </a:r>
            <a:r>
              <a:rPr lang="pt-BR" sz="3600" b="1" dirty="0" smtClean="0">
                <a:latin typeface="Times New Roman" pitchFamily="18" charset="0"/>
                <a:cs typeface="Times New Roman" pitchFamily="18" charset="0"/>
              </a:rPr>
              <a:t> Criou a civilização “do couro” que se distinguiu bastante da canavieira.</a:t>
            </a:r>
            <a:endParaRPr lang="pt-BR" sz="3600" b="1" dirty="0">
              <a:latin typeface="Times New Roman" pitchFamily="18" charset="0"/>
              <a:cs typeface="Times New Roman" pitchFamily="18" charset="0"/>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346050"/>
          </a:xfrm>
        </p:spPr>
        <p:txBody>
          <a:bodyPr/>
          <a:lstStyle/>
          <a:p>
            <a:pPr algn="ctr"/>
            <a:r>
              <a:rPr lang="pt-BR" sz="4000" b="1" dirty="0" smtClean="0">
                <a:solidFill>
                  <a:srgbClr val="FF0000"/>
                </a:solidFill>
                <a:latin typeface="Times New Roman" pitchFamily="18" charset="0"/>
                <a:cs typeface="Times New Roman" pitchFamily="18" charset="0"/>
              </a:rPr>
              <a:t>Observe a expansão territorial!</a:t>
            </a:r>
            <a:endParaRPr lang="pt-BR" sz="4000" b="1" dirty="0">
              <a:solidFill>
                <a:srgbClr val="FF0000"/>
              </a:solidFill>
              <a:latin typeface="Times New Roman" pitchFamily="18" charset="0"/>
              <a:cs typeface="Times New Roman" pitchFamily="18" charset="0"/>
            </a:endParaRPr>
          </a:p>
        </p:txBody>
      </p:sp>
      <p:pic>
        <p:nvPicPr>
          <p:cNvPr id="4" name="Espaço Reservado para Conteúdo 3" descr="MAPA_18.jpg"/>
          <p:cNvPicPr>
            <a:picLocks noGrp="1" noChangeAspect="1"/>
          </p:cNvPicPr>
          <p:nvPr>
            <p:ph idx="1"/>
          </p:nvPr>
        </p:nvPicPr>
        <p:blipFill>
          <a:blip r:embed="rId2"/>
          <a:stretch>
            <a:fillRect/>
          </a:stretch>
        </p:blipFill>
        <p:spPr>
          <a:xfrm rot="16200000">
            <a:off x="1511660" y="-639452"/>
            <a:ext cx="6048672" cy="8568952"/>
          </a:xfrm>
        </p:spPr>
      </p:pic>
      <p:pic>
        <p:nvPicPr>
          <p:cNvPr id="11266" name="Picture 2" descr="G:\TALES\bod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96752"/>
            <a:ext cx="3672408" cy="475252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G:\TALES\festa do boi.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1196752"/>
            <a:ext cx="3312368" cy="47525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1000" fill="hold"/>
                                        <p:tgtEl>
                                          <p:spTgt spid="11267"/>
                                        </p:tgtEl>
                                        <p:attrNameLst>
                                          <p:attrName>ppt_w</p:attrName>
                                        </p:attrNameLst>
                                      </p:cBhvr>
                                      <p:tavLst>
                                        <p:tav tm="0">
                                          <p:val>
                                            <p:fltVal val="0"/>
                                          </p:val>
                                        </p:tav>
                                        <p:tav tm="100000">
                                          <p:val>
                                            <p:strVal val="#ppt_w"/>
                                          </p:val>
                                        </p:tav>
                                      </p:tavLst>
                                    </p:anim>
                                    <p:anim calcmode="lin" valueType="num">
                                      <p:cBhvr>
                                        <p:cTn id="13" dur="1000" fill="hold"/>
                                        <p:tgtEl>
                                          <p:spTgt spid="11267"/>
                                        </p:tgtEl>
                                        <p:attrNameLst>
                                          <p:attrName>ppt_h</p:attrName>
                                        </p:attrNameLst>
                                      </p:cBhvr>
                                      <p:tavLst>
                                        <p:tav tm="0">
                                          <p:val>
                                            <p:fltVal val="0"/>
                                          </p:val>
                                        </p:tav>
                                        <p:tav tm="100000">
                                          <p:val>
                                            <p:strVal val="#ppt_h"/>
                                          </p:val>
                                        </p:tav>
                                      </p:tavLst>
                                    </p:anim>
                                    <p:anim calcmode="lin" valueType="num">
                                      <p:cBhvr>
                                        <p:cTn id="14" dur="1000" fill="hold"/>
                                        <p:tgtEl>
                                          <p:spTgt spid="11267"/>
                                        </p:tgtEl>
                                        <p:attrNameLst>
                                          <p:attrName>style.rotation</p:attrName>
                                        </p:attrNameLst>
                                      </p:cBhvr>
                                      <p:tavLst>
                                        <p:tav tm="0">
                                          <p:val>
                                            <p:fltVal val="90"/>
                                          </p:val>
                                        </p:tav>
                                        <p:tav tm="100000">
                                          <p:val>
                                            <p:fltVal val="0"/>
                                          </p:val>
                                        </p:tav>
                                      </p:tavLst>
                                    </p:anim>
                                    <p:animEffect transition="in" filter="fade">
                                      <p:cBhvr>
                                        <p:cTn id="15"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ítulo 1"/>
          <p:cNvSpPr>
            <a:spLocks noGrp="1"/>
          </p:cNvSpPr>
          <p:nvPr>
            <p:ph type="title"/>
          </p:nvPr>
        </p:nvSpPr>
        <p:spPr>
          <a:xfrm>
            <a:off x="457200" y="260648"/>
            <a:ext cx="8229600" cy="1080120"/>
          </a:xfrm>
        </p:spPr>
        <p:txBody>
          <a:bodyPr/>
          <a:lstStyle/>
          <a:p>
            <a:pPr algn="ctr" eaLnBrk="1" hangingPunct="1"/>
            <a:r>
              <a:rPr lang="pt-BR" b="1" dirty="0" smtClean="0">
                <a:solidFill>
                  <a:srgbClr val="FF0000"/>
                </a:solidFill>
              </a:rPr>
              <a:t>PINTURAS RUPESTRES</a:t>
            </a:r>
          </a:p>
        </p:txBody>
      </p:sp>
      <p:pic>
        <p:nvPicPr>
          <p:cNvPr id="7171" name="Espaço Reservado para Conteúdo 4" descr="serra da capivara.jpg"/>
          <p:cNvPicPr>
            <a:picLocks noGrp="1" noChangeAspect="1"/>
          </p:cNvPicPr>
          <p:nvPr>
            <p:ph sz="half" idx="1"/>
          </p:nvPr>
        </p:nvPicPr>
        <p:blipFill>
          <a:blip r:embed="rId2"/>
          <a:srcRect/>
          <a:stretch>
            <a:fillRect/>
          </a:stretch>
        </p:blipFill>
        <p:spPr>
          <a:xfrm>
            <a:off x="457200" y="2357438"/>
            <a:ext cx="4038600" cy="3071812"/>
          </a:xfrm>
        </p:spPr>
      </p:pic>
      <p:pic>
        <p:nvPicPr>
          <p:cNvPr id="7172" name="Espaço Reservado para Conteúdo 5" descr="paleo2003_12.jpg"/>
          <p:cNvPicPr>
            <a:picLocks noGrp="1" noChangeAspect="1"/>
          </p:cNvPicPr>
          <p:nvPr>
            <p:ph sz="half" idx="2"/>
          </p:nvPr>
        </p:nvPicPr>
        <p:blipFill>
          <a:blip r:embed="rId3"/>
          <a:srcRect/>
          <a:stretch>
            <a:fillRect/>
          </a:stretch>
        </p:blipFill>
        <p:spPr>
          <a:xfrm>
            <a:off x="4648200" y="2347913"/>
            <a:ext cx="4038600" cy="3152775"/>
          </a:xfrm>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2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ítulo 1"/>
          <p:cNvSpPr>
            <a:spLocks noGrp="1"/>
          </p:cNvSpPr>
          <p:nvPr>
            <p:ph type="title"/>
          </p:nvPr>
        </p:nvSpPr>
        <p:spPr>
          <a:xfrm>
            <a:off x="457200" y="571480"/>
            <a:ext cx="8229600" cy="428628"/>
          </a:xfrm>
        </p:spPr>
        <p:txBody>
          <a:bodyPr/>
          <a:lstStyle/>
          <a:p>
            <a:pPr algn="just" eaLnBrk="1" hangingPunct="1"/>
            <a:r>
              <a:rPr lang="pt-BR" sz="3200" b="1" dirty="0" smtClean="0">
                <a:solidFill>
                  <a:srgbClr val="FF0000"/>
                </a:solidFill>
              </a:rPr>
              <a:t>Pequeno comentário sobre a conjuntura na Capitania do RN até o início do século XIX</a:t>
            </a:r>
          </a:p>
        </p:txBody>
      </p:sp>
      <p:sp>
        <p:nvSpPr>
          <p:cNvPr id="3" name="Espaço Reservado para Conteúdo 2"/>
          <p:cNvSpPr>
            <a:spLocks noGrp="1"/>
          </p:cNvSpPr>
          <p:nvPr>
            <p:ph idx="1"/>
          </p:nvPr>
        </p:nvSpPr>
        <p:spPr>
          <a:xfrm>
            <a:off x="214313" y="1000108"/>
            <a:ext cx="8643967" cy="5572164"/>
          </a:xfrm>
        </p:spPr>
        <p:txBody>
          <a:bodyPr rtlCol="0">
            <a:normAutofit lnSpcReduction="10000"/>
          </a:bodyPr>
          <a:lstStyle/>
          <a:p>
            <a:pPr algn="just" eaLnBrk="1" fontAlgn="auto" hangingPunct="1">
              <a:spcAft>
                <a:spcPts val="0"/>
              </a:spcAft>
              <a:defRPr/>
            </a:pPr>
            <a:r>
              <a:rPr lang="pt-BR" b="1" dirty="0" smtClean="0"/>
              <a:t>     A economia da capitania teve na pecuária grande poder, produzíamos também açúcar, farinha, milho, peixe seco, algodão, sal dentre outros produtos.</a:t>
            </a:r>
          </a:p>
          <a:p>
            <a:pPr algn="just" eaLnBrk="1" fontAlgn="auto" hangingPunct="1">
              <a:spcAft>
                <a:spcPts val="0"/>
              </a:spcAft>
              <a:defRPr/>
            </a:pPr>
            <a:r>
              <a:rPr lang="pt-BR" b="1" dirty="0" smtClean="0"/>
              <a:t>     A mão de obra negra foi usada, mas não figurou sendo uma constante como em Pernambuco, Bahia e nas Minas. Sobre estas, ao se descobrir ouro e diamantes ocorreu que o Norte (Nordeste) perdera seu status de </a:t>
            </a:r>
            <a:r>
              <a:rPr lang="pt-BR" b="1" i="1" dirty="0" smtClean="0"/>
              <a:t>“menina dos olhos de Portugal”,</a:t>
            </a:r>
            <a:r>
              <a:rPr lang="pt-BR" b="1" dirty="0" smtClean="0"/>
              <a:t> já que o açúcar não era tão doce agora e o produzido nas Antilhas Holandesas era inclusive bem amargo (para os portugueses, claro!).</a:t>
            </a:r>
          </a:p>
          <a:p>
            <a:pPr algn="just" eaLnBrk="1" fontAlgn="auto" hangingPunct="1">
              <a:spcAft>
                <a:spcPts val="0"/>
              </a:spcAft>
              <a:defRPr/>
            </a:pPr>
            <a:r>
              <a:rPr lang="pt-BR" b="1" dirty="0"/>
              <a:t> </a:t>
            </a:r>
            <a:r>
              <a:rPr lang="pt-BR" b="1" dirty="0" smtClean="0"/>
              <a:t>  O Norte aos poucos era esquecido, como se diz, posto em escanteio. Só na hora de cobrar impostos ou criar novos era lembrada</a:t>
            </a:r>
            <a:endParaRPr lang="pt-BR" b="1"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ítulo 1"/>
          <p:cNvSpPr>
            <a:spLocks noGrp="1"/>
          </p:cNvSpPr>
          <p:nvPr>
            <p:ph type="title"/>
          </p:nvPr>
        </p:nvSpPr>
        <p:spPr>
          <a:xfrm>
            <a:off x="457200" y="332656"/>
            <a:ext cx="8229600" cy="648072"/>
          </a:xfrm>
        </p:spPr>
        <p:txBody>
          <a:bodyPr/>
          <a:lstStyle/>
          <a:p>
            <a:pPr algn="ctr" eaLnBrk="1" hangingPunct="1"/>
            <a:r>
              <a:rPr lang="pt-BR" sz="5200" b="1" dirty="0" smtClean="0">
                <a:solidFill>
                  <a:srgbClr val="FF0000"/>
                </a:solidFill>
              </a:rPr>
              <a:t>Enquanto isso no Brasil...</a:t>
            </a:r>
          </a:p>
        </p:txBody>
      </p:sp>
      <p:sp>
        <p:nvSpPr>
          <p:cNvPr id="3" name="Espaço Reservado para Conteúdo 2"/>
          <p:cNvSpPr>
            <a:spLocks noGrp="1"/>
          </p:cNvSpPr>
          <p:nvPr>
            <p:ph idx="1"/>
          </p:nvPr>
        </p:nvSpPr>
        <p:spPr>
          <a:xfrm>
            <a:off x="457200" y="1196752"/>
            <a:ext cx="8229600" cy="5304081"/>
          </a:xfrm>
        </p:spPr>
        <p:txBody>
          <a:bodyPr rtlCol="0">
            <a:normAutofit lnSpcReduction="10000"/>
          </a:bodyPr>
          <a:lstStyle/>
          <a:p>
            <a:pPr eaLnBrk="1" fontAlgn="auto" hangingPunct="1">
              <a:spcAft>
                <a:spcPts val="0"/>
              </a:spcAft>
              <a:buFont typeface="Arial" pitchFamily="34" charset="0"/>
              <a:buChar char="•"/>
              <a:defRPr/>
            </a:pPr>
            <a:r>
              <a:rPr lang="pt-BR" b="1" dirty="0" smtClean="0"/>
              <a:t>A vinda da Família Real Portuguesa fugindo com o rabo entre as pernas igual a cachorro com medo por obra de Napoleão, o Grande;</a:t>
            </a:r>
          </a:p>
          <a:p>
            <a:pPr eaLnBrk="1" fontAlgn="auto" hangingPunct="1">
              <a:spcAft>
                <a:spcPts val="0"/>
              </a:spcAft>
              <a:buFont typeface="Arial" pitchFamily="34" charset="0"/>
              <a:buChar char="•"/>
              <a:defRPr/>
            </a:pPr>
            <a:r>
              <a:rPr lang="pt-BR" b="1" dirty="0" smtClean="0"/>
              <a:t>Criação de novos impostos para sustentar a Família Real e sua comitiva (babões), onerando mais ainda os cofres públicos;</a:t>
            </a:r>
          </a:p>
          <a:p>
            <a:pPr eaLnBrk="1" fontAlgn="auto" hangingPunct="1">
              <a:spcAft>
                <a:spcPts val="0"/>
              </a:spcAft>
              <a:buFont typeface="Arial" pitchFamily="34" charset="0"/>
              <a:buChar char="•"/>
              <a:defRPr/>
            </a:pPr>
            <a:r>
              <a:rPr lang="pt-BR" b="1" dirty="0" smtClean="0"/>
              <a:t>Secas periódicas;</a:t>
            </a:r>
          </a:p>
          <a:p>
            <a:pPr eaLnBrk="1" fontAlgn="auto" hangingPunct="1">
              <a:spcAft>
                <a:spcPts val="0"/>
              </a:spcAft>
              <a:buFont typeface="Arial" pitchFamily="34" charset="0"/>
              <a:buChar char="•"/>
              <a:defRPr/>
            </a:pPr>
            <a:r>
              <a:rPr lang="pt-BR" b="1" dirty="0" smtClean="0"/>
              <a:t>Ares e idéias revolucionárias que vinham do além mar ou do norte do continente Americano (Iluminismo, Revoluções Estadunidense e Francesa...);</a:t>
            </a:r>
          </a:p>
          <a:p>
            <a:pPr eaLnBrk="1" fontAlgn="auto" hangingPunct="1">
              <a:spcAft>
                <a:spcPts val="0"/>
              </a:spcAft>
              <a:buFont typeface="Arial" pitchFamily="34" charset="0"/>
              <a:buChar char="•"/>
              <a:defRPr/>
            </a:pPr>
            <a:r>
              <a:rPr lang="pt-BR" b="1" dirty="0" smtClean="0"/>
              <a:t>Movimentos separatistas em Minas Gerais e na Bahia...</a:t>
            </a:r>
          </a:p>
          <a:p>
            <a:pPr eaLnBrk="1" fontAlgn="auto" hangingPunct="1">
              <a:spcAft>
                <a:spcPts val="0"/>
              </a:spcAft>
              <a:buFont typeface="Arial" pitchFamily="34" charset="0"/>
              <a:buNone/>
              <a:defRPr/>
            </a:pPr>
            <a:endParaRPr lang="pt-BR" b="1" dirty="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0"/>
            <a:ext cx="8229600" cy="857232"/>
          </a:xfrm>
        </p:spPr>
        <p:txBody>
          <a:bodyPr rtlCol="0">
            <a:normAutofit/>
          </a:bodyPr>
          <a:lstStyle/>
          <a:p>
            <a:pPr algn="ctr" eaLnBrk="1" fontAlgn="auto" hangingPunct="1">
              <a:spcAft>
                <a:spcPts val="0"/>
              </a:spcAft>
              <a:defRPr/>
            </a:pPr>
            <a:r>
              <a:rPr lang="pt-BR" sz="3800" b="1" dirty="0" smtClean="0">
                <a:solidFill>
                  <a:srgbClr val="FF0000"/>
                </a:solidFill>
              </a:rPr>
              <a:t>A Revolução Pernambucana de 1817</a:t>
            </a:r>
            <a:endParaRPr lang="pt-BR" sz="3800" b="1" dirty="0">
              <a:solidFill>
                <a:srgbClr val="FF0000"/>
              </a:solidFill>
            </a:endParaRPr>
          </a:p>
        </p:txBody>
      </p:sp>
      <p:sp>
        <p:nvSpPr>
          <p:cNvPr id="3" name="Espaço Reservado para Conteúdo 2"/>
          <p:cNvSpPr>
            <a:spLocks noGrp="1"/>
          </p:cNvSpPr>
          <p:nvPr>
            <p:ph idx="1"/>
          </p:nvPr>
        </p:nvSpPr>
        <p:spPr>
          <a:xfrm>
            <a:off x="0" y="928670"/>
            <a:ext cx="8858280" cy="5395931"/>
          </a:xfrm>
        </p:spPr>
        <p:txBody>
          <a:bodyPr rtlCol="0">
            <a:noAutofit/>
          </a:bodyPr>
          <a:lstStyle/>
          <a:p>
            <a:pPr algn="just" eaLnBrk="1" fontAlgn="auto" hangingPunct="1">
              <a:spcAft>
                <a:spcPts val="0"/>
              </a:spcAft>
              <a:defRPr/>
            </a:pPr>
            <a:r>
              <a:rPr lang="pt-BR" sz="2800" b="1" dirty="0" smtClean="0"/>
              <a:t>     O movimento espalhou-se pelas províncias da Paraíba, do Ceará e do Rio Grande do Norte.</a:t>
            </a:r>
          </a:p>
          <a:p>
            <a:pPr algn="just" eaLnBrk="1" fontAlgn="auto" hangingPunct="1">
              <a:spcAft>
                <a:spcPts val="0"/>
              </a:spcAft>
              <a:defRPr/>
            </a:pPr>
            <a:r>
              <a:rPr lang="pt-BR" sz="2800" b="1" dirty="0"/>
              <a:t> </a:t>
            </a:r>
            <a:r>
              <a:rPr lang="pt-BR" sz="2800" b="1" dirty="0" smtClean="0"/>
              <a:t>   Aqui o principal nome foi o André de Albuquerque Maranhão, isto mesmo, membro da primeira oligarquia a governar nosso estado o rapaz se revoltou e tomou o poder, empreendeu a força para “nos libertar”;</a:t>
            </a:r>
          </a:p>
          <a:p>
            <a:pPr algn="just" eaLnBrk="1" fontAlgn="auto" hangingPunct="1">
              <a:spcAft>
                <a:spcPts val="0"/>
              </a:spcAft>
              <a:defRPr/>
            </a:pPr>
            <a:r>
              <a:rPr lang="pt-BR" sz="2800" b="1" dirty="0" smtClean="0"/>
              <a:t>Mas não obteve grandes êxito e governou durante pouco mais de um mês. Câmara Cascudo comentou certa vez sobre essa revolução ter sido </a:t>
            </a:r>
            <a:r>
              <a:rPr lang="pt-BR" sz="2800" b="1" i="1" dirty="0" smtClean="0"/>
              <a:t>“(...) a mais linda, arrebatadora e  inútil das revoluções brasileiras”,</a:t>
            </a:r>
            <a:r>
              <a:rPr lang="pt-BR" sz="2800" b="1" dirty="0" smtClean="0"/>
              <a:t> mas há um certo ar de </a:t>
            </a:r>
            <a:r>
              <a:rPr lang="pt-BR" sz="2800" b="1" i="1" dirty="0" smtClean="0"/>
              <a:t>“romantismo”</a:t>
            </a:r>
            <a:r>
              <a:rPr lang="pt-BR" sz="2800" b="1" dirty="0" smtClean="0"/>
              <a:t> nesse movimento.</a:t>
            </a:r>
            <a:endParaRPr lang="pt-BR" sz="2800" b="1"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circle(in)">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circle(in)">
                                      <p:cBhvr>
                                        <p:cTn id="2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MAPA_42.jpg"/>
          <p:cNvPicPr>
            <a:picLocks noGrp="1" noChangeAspect="1"/>
          </p:cNvPicPr>
          <p:nvPr>
            <p:ph idx="1"/>
          </p:nvPr>
        </p:nvPicPr>
        <p:blipFill>
          <a:blip r:embed="rId2"/>
          <a:stretch>
            <a:fillRect/>
          </a:stretch>
        </p:blipFill>
        <p:spPr>
          <a:xfrm rot="16200000">
            <a:off x="1259635" y="-963489"/>
            <a:ext cx="6552728" cy="8712969"/>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ítulo 1"/>
          <p:cNvSpPr>
            <a:spLocks noGrp="1"/>
          </p:cNvSpPr>
          <p:nvPr>
            <p:ph type="title"/>
          </p:nvPr>
        </p:nvSpPr>
        <p:spPr>
          <a:xfrm>
            <a:off x="179512" y="357166"/>
            <a:ext cx="8856984" cy="623562"/>
          </a:xfrm>
        </p:spPr>
        <p:txBody>
          <a:bodyPr/>
          <a:lstStyle/>
          <a:p>
            <a:pPr algn="ctr" eaLnBrk="1" hangingPunct="1"/>
            <a:r>
              <a:rPr lang="pt-BR" sz="3800" b="1" dirty="0" smtClean="0">
                <a:solidFill>
                  <a:srgbClr val="FF0000"/>
                </a:solidFill>
                <a:latin typeface="Times New Roman" pitchFamily="18" charset="0"/>
                <a:cs typeface="Times New Roman" pitchFamily="18" charset="0"/>
              </a:rPr>
              <a:t>Ainda sobre a Revolução Pernambucana...</a:t>
            </a:r>
          </a:p>
        </p:txBody>
      </p:sp>
      <p:sp>
        <p:nvSpPr>
          <p:cNvPr id="3" name="Espaço Reservado para Conteúdo 2"/>
          <p:cNvSpPr>
            <a:spLocks noGrp="1"/>
          </p:cNvSpPr>
          <p:nvPr>
            <p:ph idx="1"/>
          </p:nvPr>
        </p:nvSpPr>
        <p:spPr>
          <a:xfrm>
            <a:off x="323528" y="1428737"/>
            <a:ext cx="8363272" cy="4895864"/>
          </a:xfrm>
        </p:spPr>
        <p:txBody>
          <a:bodyPr rtlCol="0">
            <a:normAutofit/>
          </a:bodyPr>
          <a:lstStyle/>
          <a:p>
            <a:pPr algn="just" eaLnBrk="1" fontAlgn="auto" hangingPunct="1">
              <a:spcAft>
                <a:spcPts val="0"/>
              </a:spcAft>
              <a:defRPr/>
            </a:pPr>
            <a:r>
              <a:rPr lang="pt-BR" b="1" dirty="0" smtClean="0">
                <a:latin typeface="Times New Roman" pitchFamily="18" charset="0"/>
                <a:cs typeface="Times New Roman" pitchFamily="18" charset="0"/>
              </a:rPr>
              <a:t>Para não dizer que a participação do Rio Grande do Norte foi uma roubada, ocorreram algumas mudanças até interessantes para a gente em decorrência da Revolução Pernambucana de 1817;</a:t>
            </a:r>
          </a:p>
          <a:p>
            <a:pPr algn="just" eaLnBrk="1" fontAlgn="auto" hangingPunct="1">
              <a:spcAft>
                <a:spcPts val="0"/>
              </a:spcAft>
              <a:defRPr/>
            </a:pPr>
            <a:r>
              <a:rPr lang="pt-BR" b="1" dirty="0" smtClean="0">
                <a:latin typeface="Times New Roman" pitchFamily="18" charset="0"/>
                <a:cs typeface="Times New Roman" pitchFamily="18" charset="0"/>
              </a:rPr>
              <a:t>Éramos subordinados juridicamente a capitania da Paraíba e com a criação da </a:t>
            </a:r>
            <a:r>
              <a:rPr lang="pt-BR" b="1" dirty="0" smtClean="0">
                <a:solidFill>
                  <a:srgbClr val="FF0000"/>
                </a:solidFill>
                <a:latin typeface="Times New Roman" pitchFamily="18" charset="0"/>
                <a:cs typeface="Times New Roman" pitchFamily="18" charset="0"/>
              </a:rPr>
              <a:t>Ouvidoria em 1818 </a:t>
            </a:r>
            <a:r>
              <a:rPr lang="pt-BR" b="1" dirty="0" smtClean="0">
                <a:latin typeface="Times New Roman" pitchFamily="18" charset="0"/>
                <a:cs typeface="Times New Roman" pitchFamily="18" charset="0"/>
              </a:rPr>
              <a:t>nos tornávamos livres das ordens paraibanas;</a:t>
            </a:r>
          </a:p>
          <a:p>
            <a:pPr algn="just" eaLnBrk="1" fontAlgn="auto" hangingPunct="1">
              <a:spcAft>
                <a:spcPts val="0"/>
              </a:spcAft>
              <a:defRPr/>
            </a:pPr>
            <a:r>
              <a:rPr lang="pt-BR" b="1" dirty="0" smtClean="0">
                <a:latin typeface="Times New Roman" pitchFamily="18" charset="0"/>
                <a:cs typeface="Times New Roman" pitchFamily="18" charset="0"/>
              </a:rPr>
              <a:t>Já para enfraquecer o poder econômico de Pernambuco ganhamos a nossa </a:t>
            </a:r>
            <a:r>
              <a:rPr lang="pt-BR" b="1" dirty="0" smtClean="0">
                <a:solidFill>
                  <a:srgbClr val="FF0000"/>
                </a:solidFill>
                <a:latin typeface="Times New Roman" pitchFamily="18" charset="0"/>
                <a:cs typeface="Times New Roman" pitchFamily="18" charset="0"/>
              </a:rPr>
              <a:t>Alfândega em 1820</a:t>
            </a:r>
            <a:r>
              <a:rPr lang="pt-BR" b="1" dirty="0" smtClean="0">
                <a:latin typeface="Times New Roman" pitchFamily="18" charset="0"/>
                <a:cs typeface="Times New Roman" pitchFamily="18" charset="0"/>
              </a:rPr>
              <a:t>, aumentando assim nossas receitas. Fora isto não há muito o que comemorar.</a:t>
            </a:r>
            <a:endParaRPr lang="pt-BR" b="1"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nvPr/>
        </p:nvPicPr>
        <p:blipFill>
          <a:blip r:embed="rId2">
            <a:grayscl/>
          </a:blip>
          <a:srcRect/>
          <a:stretch>
            <a:fillRect/>
          </a:stretch>
        </p:blipFill>
        <p:spPr bwMode="auto">
          <a:xfrm>
            <a:off x="1728152" y="544195"/>
            <a:ext cx="5687695" cy="5769610"/>
          </a:xfrm>
          <a:prstGeom prst="rect">
            <a:avLst/>
          </a:prstGeom>
          <a:noFill/>
          <a:ln w="9525">
            <a:noFill/>
            <a:miter lim="800000"/>
            <a:headEnd/>
            <a:tailEnd/>
          </a:ln>
        </p:spPr>
      </p:pic>
      <p:pic>
        <p:nvPicPr>
          <p:cNvPr id="9218" name="Picture 2" descr="G:\TALES\pernambuco.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1628800"/>
            <a:ext cx="4320480"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69975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solidFill>
                  <a:srgbClr val="FF0000"/>
                </a:solidFill>
                <a:latin typeface="Times New Roman" pitchFamily="18" charset="0"/>
                <a:cs typeface="Times New Roman" pitchFamily="18" charset="0"/>
              </a:rPr>
              <a:t>Primeiro Reinado e Regências no RN!</a:t>
            </a:r>
            <a:endParaRPr lang="pt-BR"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p:txBody>
          <a:bodyPr/>
          <a:lstStyle/>
          <a:p>
            <a:pPr algn="just"/>
            <a:r>
              <a:rPr lang="pt-BR" sz="3200" b="1" dirty="0" smtClean="0">
                <a:latin typeface="Times New Roman" pitchFamily="18" charset="0"/>
                <a:cs typeface="Times New Roman" pitchFamily="18" charset="0"/>
              </a:rPr>
              <a:t>Não ocorreram acontecimentos de grande destaque nestes períodos em solo potiguar;</a:t>
            </a:r>
          </a:p>
          <a:p>
            <a:pPr algn="just"/>
            <a:r>
              <a:rPr lang="pt-BR" sz="3200" b="1" dirty="0" smtClean="0">
                <a:latin typeface="Times New Roman" pitchFamily="18" charset="0"/>
                <a:cs typeface="Times New Roman" pitchFamily="18" charset="0"/>
              </a:rPr>
              <a:t>Apesar da nossa participação na Confederação do Equador, ela se limitou a indicação de componentes;</a:t>
            </a:r>
          </a:p>
          <a:p>
            <a:pPr algn="just"/>
            <a:r>
              <a:rPr lang="pt-BR" sz="3200" b="1" dirty="0" smtClean="0">
                <a:latin typeface="Times New Roman" pitchFamily="18" charset="0"/>
                <a:cs typeface="Times New Roman" pitchFamily="18" charset="0"/>
              </a:rPr>
              <a:t>Nas Regências o Brasil pegava fogo só que aqui não rolou nada!</a:t>
            </a:r>
          </a:p>
          <a:p>
            <a:pPr algn="just"/>
            <a:r>
              <a:rPr lang="pt-BR" sz="3200" b="1" dirty="0" smtClean="0">
                <a:latin typeface="Times New Roman" pitchFamily="18" charset="0"/>
                <a:cs typeface="Times New Roman" pitchFamily="18" charset="0"/>
              </a:rPr>
              <a:t>Surgiu nas Regências o...</a:t>
            </a:r>
            <a:endParaRPr lang="pt-BR" sz="3200" b="1" dirty="0">
              <a:latin typeface="Times New Roman" pitchFamily="18" charset="0"/>
              <a:cs typeface="Times New Roman" pitchFamily="18"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Conteúdo 3" descr="PRINCIPIANTE_164.jpg"/>
          <p:cNvPicPr>
            <a:picLocks noGrp="1" noChangeAspect="1"/>
          </p:cNvPicPr>
          <p:nvPr>
            <p:ph idx="1"/>
          </p:nvPr>
        </p:nvPicPr>
        <p:blipFill>
          <a:blip r:embed="rId2"/>
          <a:stretch>
            <a:fillRect/>
          </a:stretch>
        </p:blipFill>
        <p:spPr>
          <a:xfrm>
            <a:off x="611560" y="404664"/>
            <a:ext cx="8064896" cy="604867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ítulo 1"/>
          <p:cNvSpPr>
            <a:spLocks noGrp="1"/>
          </p:cNvSpPr>
          <p:nvPr>
            <p:ph type="title"/>
          </p:nvPr>
        </p:nvSpPr>
        <p:spPr>
          <a:xfrm>
            <a:off x="457200" y="274638"/>
            <a:ext cx="8229600" cy="6083300"/>
          </a:xfrm>
        </p:spPr>
        <p:txBody>
          <a:bodyPr/>
          <a:lstStyle/>
          <a:p>
            <a:pPr algn="ctr" eaLnBrk="1" hangingPunct="1"/>
            <a:r>
              <a:rPr lang="pt-BR" sz="4600" b="1" dirty="0" smtClean="0">
                <a:solidFill>
                  <a:srgbClr val="FF0000"/>
                </a:solidFill>
                <a:latin typeface="Times New Roman" pitchFamily="18" charset="0"/>
                <a:cs typeface="Times New Roman" pitchFamily="18" charset="0"/>
              </a:rPr>
              <a:t>“VOLUNTÁRIOS DA PÁTRIA”, REVOLTA DO QUEBRA-QUILOS, LEVANTE DAS MULHERES, ABOLIÇÃO DA ESCRAVIDÃO, ASCENSÃO DO ALGODÃO... RETRATOS DO SEGUNDO REINADO (1840-1889) NO RN</a:t>
            </a:r>
            <a:endParaRPr lang="pt-BR" sz="4600" b="1" dirty="0" smtClean="0">
              <a:latin typeface="Times New Roman" pitchFamily="18" charset="0"/>
              <a:cs typeface="Times New Roman" pitchFamily="18" charset="0"/>
            </a:endParaRPr>
          </a:p>
        </p:txBody>
      </p:sp>
    </p:spTree>
  </p:cSld>
  <p:clrMapOvr>
    <a:masterClrMapping/>
  </p:clrMapOvr>
  <p:transition spd="slow">
    <p:strips/>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ítulo 1"/>
          <p:cNvSpPr>
            <a:spLocks noGrp="1"/>
          </p:cNvSpPr>
          <p:nvPr>
            <p:ph type="title"/>
          </p:nvPr>
        </p:nvSpPr>
        <p:spPr>
          <a:xfrm>
            <a:off x="457200" y="404664"/>
            <a:ext cx="8229600" cy="1224136"/>
          </a:xfrm>
        </p:spPr>
        <p:txBody>
          <a:bodyPr/>
          <a:lstStyle/>
          <a:p>
            <a:pPr algn="ctr" eaLnBrk="1" hangingPunct="1"/>
            <a:r>
              <a:rPr lang="pt-BR" sz="4200" b="1" dirty="0" smtClean="0">
                <a:solidFill>
                  <a:srgbClr val="FF0000"/>
                </a:solidFill>
                <a:latin typeface="Times New Roman" pitchFamily="18" charset="0"/>
                <a:cs typeface="Times New Roman" pitchFamily="18" charset="0"/>
              </a:rPr>
              <a:t>Os entusiasmados “</a:t>
            </a:r>
            <a:r>
              <a:rPr lang="pt-BR" sz="4200" b="1" i="1" dirty="0" smtClean="0">
                <a:solidFill>
                  <a:srgbClr val="FF0000"/>
                </a:solidFill>
                <a:latin typeface="Times New Roman" pitchFamily="18" charset="0"/>
                <a:cs typeface="Times New Roman" pitchFamily="18" charset="0"/>
              </a:rPr>
              <a:t>Voluntários da Pátria” </a:t>
            </a:r>
            <a:endParaRPr lang="pt-BR" sz="4200" b="1" dirty="0" smtClean="0">
              <a:solidFill>
                <a:srgbClr val="FF0000"/>
              </a:solidFill>
              <a:latin typeface="Times New Roman" pitchFamily="18" charset="0"/>
              <a:cs typeface="Times New Roman" pitchFamily="18" charset="0"/>
            </a:endParaRPr>
          </a:p>
        </p:txBody>
      </p:sp>
      <p:sp>
        <p:nvSpPr>
          <p:cNvPr id="29699" name="Espaço Reservado para Conteúdo 2"/>
          <p:cNvSpPr>
            <a:spLocks noGrp="1"/>
          </p:cNvSpPr>
          <p:nvPr>
            <p:ph idx="1"/>
          </p:nvPr>
        </p:nvSpPr>
        <p:spPr>
          <a:xfrm>
            <a:off x="457200" y="2204864"/>
            <a:ext cx="8229600" cy="4119737"/>
          </a:xfrm>
        </p:spPr>
        <p:txBody>
          <a:bodyPr/>
          <a:lstStyle/>
          <a:p>
            <a:pPr algn="just" eaLnBrk="1" hangingPunct="1"/>
            <a:r>
              <a:rPr lang="pt-BR" sz="4000" b="1" dirty="0" smtClean="0">
                <a:latin typeface="Times New Roman" pitchFamily="18" charset="0"/>
                <a:cs typeface="Times New Roman" pitchFamily="18" charset="0"/>
              </a:rPr>
              <a:t>De voluntários só tinham mesmo era o nome, ora pessoal, o recrutamento muitas vezes era forçado;</a:t>
            </a:r>
          </a:p>
          <a:p>
            <a:pPr algn="just" eaLnBrk="1" hangingPunct="1"/>
            <a:r>
              <a:rPr lang="pt-BR" sz="4000" b="1" dirty="0" smtClean="0">
                <a:latin typeface="Times New Roman" pitchFamily="18" charset="0"/>
                <a:cs typeface="Times New Roman" pitchFamily="18" charset="0"/>
              </a:rPr>
              <a:t>Muitos desses “voluntários” eram escravos que substituíam seus proprietários livres.</a:t>
            </a: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9699">
                                            <p:txEl>
                                              <p:pRg st="0" end="0"/>
                                            </p:txEl>
                                          </p:spTgt>
                                        </p:tgtEl>
                                        <p:attrNameLst>
                                          <p:attrName>style.visibility</p:attrName>
                                        </p:attrNameLst>
                                      </p:cBhvr>
                                      <p:to>
                                        <p:strVal val="visible"/>
                                      </p:to>
                                    </p:set>
                                    <p:animEffect transition="in" filter="fade">
                                      <p:cBhvr>
                                        <p:cTn id="13" dur="1000"/>
                                        <p:tgtEl>
                                          <p:spTgt spid="29699">
                                            <p:txEl>
                                              <p:pRg st="0" end="0"/>
                                            </p:txEl>
                                          </p:spTgt>
                                        </p:tgtEl>
                                      </p:cBhvr>
                                    </p:animEffect>
                                    <p:anim calcmode="lin" valueType="num">
                                      <p:cBhvr>
                                        <p:cTn id="14" dur="10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96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9699">
                                            <p:txEl>
                                              <p:pRg st="1" end="1"/>
                                            </p:txEl>
                                          </p:spTgt>
                                        </p:tgtEl>
                                        <p:attrNameLst>
                                          <p:attrName>style.visibility</p:attrName>
                                        </p:attrNameLst>
                                      </p:cBhvr>
                                      <p:to>
                                        <p:strVal val="visible"/>
                                      </p:to>
                                    </p:set>
                                    <p:animEffect transition="in" filter="fade">
                                      <p:cBhvr>
                                        <p:cTn id="20" dur="1000"/>
                                        <p:tgtEl>
                                          <p:spTgt spid="29699">
                                            <p:txEl>
                                              <p:pRg st="1" end="1"/>
                                            </p:txEl>
                                          </p:spTgt>
                                        </p:tgtEl>
                                      </p:cBhvr>
                                    </p:animEffect>
                                    <p:anim calcmode="lin" valueType="num">
                                      <p:cBhvr>
                                        <p:cTn id="21" dur="10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2969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476672"/>
            <a:ext cx="8229600" cy="360040"/>
          </a:xfrm>
        </p:spPr>
        <p:txBody>
          <a:bodyPr/>
          <a:lstStyle/>
          <a:p>
            <a:pPr algn="ctr"/>
            <a:r>
              <a:rPr lang="pt-BR" sz="3500" b="1" dirty="0" smtClean="0">
                <a:solidFill>
                  <a:srgbClr val="FF0000"/>
                </a:solidFill>
                <a:latin typeface="Times New Roman" pitchFamily="18" charset="0"/>
                <a:cs typeface="Times New Roman" pitchFamily="18" charset="0"/>
              </a:rPr>
              <a:t>OBSERVEM AS FIGURAS A SEGUIR:</a:t>
            </a:r>
            <a:endParaRPr lang="pt-BR" sz="3500" b="1" dirty="0">
              <a:solidFill>
                <a:srgbClr val="FF0000"/>
              </a:solidFill>
              <a:latin typeface="Times New Roman" pitchFamily="18" charset="0"/>
              <a:cs typeface="Times New Roman" pitchFamily="18" charset="0"/>
            </a:endParaRPr>
          </a:p>
        </p:txBody>
      </p:sp>
      <p:pic>
        <p:nvPicPr>
          <p:cNvPr id="5" name="Espaço Reservado para Conteúdo 4" descr="CAROS AMIGOS_262(02).jpg"/>
          <p:cNvPicPr>
            <a:picLocks noGrp="1" noChangeAspect="1"/>
          </p:cNvPicPr>
          <p:nvPr>
            <p:ph sz="half" idx="1"/>
          </p:nvPr>
        </p:nvPicPr>
        <p:blipFill>
          <a:blip r:embed="rId2"/>
          <a:stretch>
            <a:fillRect/>
          </a:stretch>
        </p:blipFill>
        <p:spPr>
          <a:xfrm>
            <a:off x="857224" y="1052736"/>
            <a:ext cx="3282728" cy="5400600"/>
          </a:xfrm>
          <a:prstGeom prst="rect">
            <a:avLst/>
          </a:prstGeom>
          <a:ln>
            <a:noFill/>
          </a:ln>
          <a:effectLst>
            <a:outerShdw blurRad="292100" dist="139700" dir="2700000" algn="tl" rotWithShape="0">
              <a:srgbClr val="333333">
                <a:alpha val="65000"/>
              </a:srgbClr>
            </a:outerShdw>
          </a:effectLst>
        </p:spPr>
      </p:pic>
      <p:pic>
        <p:nvPicPr>
          <p:cNvPr id="6" name="Espaço Reservado para Conteúdo 5" descr="CAROS AMIGOS_262(03).jpg"/>
          <p:cNvPicPr>
            <a:picLocks noGrp="1" noChangeAspect="1"/>
          </p:cNvPicPr>
          <p:nvPr>
            <p:ph sz="half" idx="2"/>
          </p:nvPr>
        </p:nvPicPr>
        <p:blipFill>
          <a:blip r:embed="rId3"/>
          <a:stretch>
            <a:fillRect/>
          </a:stretch>
        </p:blipFill>
        <p:spPr>
          <a:xfrm>
            <a:off x="4786314" y="1052736"/>
            <a:ext cx="3530102" cy="5328592"/>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nvPr/>
        </p:nvPicPr>
        <p:blipFill>
          <a:blip r:embed="rId2">
            <a:grayscl/>
          </a:blip>
          <a:srcRect/>
          <a:stretch>
            <a:fillRect/>
          </a:stretch>
        </p:blipFill>
        <p:spPr bwMode="auto">
          <a:xfrm>
            <a:off x="1751012" y="1026477"/>
            <a:ext cx="5641975" cy="4805045"/>
          </a:xfrm>
          <a:prstGeom prst="rect">
            <a:avLst/>
          </a:prstGeom>
          <a:noFill/>
          <a:ln w="9525">
            <a:noFill/>
            <a:miter lim="800000"/>
            <a:headEnd/>
            <a:tailEnd/>
          </a:ln>
        </p:spPr>
      </p:pic>
    </p:spTree>
    <p:extLst>
      <p:ext uri="{BB962C8B-B14F-4D97-AF65-F5344CB8AC3E}">
        <p14:creationId xmlns:p14="http://schemas.microsoft.com/office/powerpoint/2010/main" val="19022682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8640"/>
            <a:ext cx="8229600" cy="720080"/>
          </a:xfrm>
        </p:spPr>
        <p:txBody>
          <a:bodyPr rtlCol="0">
            <a:normAutofit/>
          </a:bodyPr>
          <a:lstStyle/>
          <a:p>
            <a:pPr algn="ctr" eaLnBrk="1" fontAlgn="auto" hangingPunct="1">
              <a:spcAft>
                <a:spcPts val="0"/>
              </a:spcAft>
              <a:defRPr/>
            </a:pPr>
            <a:r>
              <a:rPr lang="pt-BR" sz="3800" b="1" dirty="0" smtClean="0">
                <a:solidFill>
                  <a:srgbClr val="FF0000"/>
                </a:solidFill>
                <a:latin typeface="Times New Roman" pitchFamily="18" charset="0"/>
                <a:cs typeface="Times New Roman" pitchFamily="18" charset="0"/>
              </a:rPr>
              <a:t>A Revolta do Quebra-Quilos (1874-75)</a:t>
            </a:r>
            <a:endParaRPr lang="pt-BR" sz="3800" b="1" dirty="0">
              <a:solidFill>
                <a:srgbClr val="FF0000"/>
              </a:solidFill>
              <a:latin typeface="Times New Roman" pitchFamily="18" charset="0"/>
              <a:cs typeface="Times New Roman" pitchFamily="18" charset="0"/>
            </a:endParaRPr>
          </a:p>
        </p:txBody>
      </p:sp>
      <p:sp>
        <p:nvSpPr>
          <p:cNvPr id="30723" name="Espaço Reservado para Conteúdo 2"/>
          <p:cNvSpPr>
            <a:spLocks noGrp="1"/>
          </p:cNvSpPr>
          <p:nvPr>
            <p:ph idx="1"/>
          </p:nvPr>
        </p:nvSpPr>
        <p:spPr>
          <a:xfrm>
            <a:off x="107504" y="980728"/>
            <a:ext cx="8928992" cy="5448077"/>
          </a:xfrm>
        </p:spPr>
        <p:txBody>
          <a:bodyPr/>
          <a:lstStyle/>
          <a:p>
            <a:pPr algn="just" eaLnBrk="1" hangingPunct="1"/>
            <a:r>
              <a:rPr lang="pt-BR" sz="2700" b="1" dirty="0" smtClean="0">
                <a:latin typeface="Times New Roman" pitchFamily="18" charset="0"/>
                <a:cs typeface="Times New Roman" pitchFamily="18" charset="0"/>
              </a:rPr>
              <a:t>    Espaços urbano e agrário no século XIX pouco se diferiam, o “</a:t>
            </a:r>
            <a:r>
              <a:rPr lang="pt-BR" sz="2700" b="1" i="1" dirty="0" smtClean="0">
                <a:latin typeface="Times New Roman" pitchFamily="18" charset="0"/>
                <a:cs typeface="Times New Roman" pitchFamily="18" charset="0"/>
              </a:rPr>
              <a:t>dia da feira” possuía (ou possui? Veja no interior e até na capital, o Alecrim, Rocas, etc...) poder de reunir uma maior quantidade de pessoas;</a:t>
            </a:r>
          </a:p>
          <a:p>
            <a:pPr algn="just" eaLnBrk="1" hangingPunct="1"/>
            <a:r>
              <a:rPr lang="pt-BR" sz="2700" b="1" dirty="0" smtClean="0">
                <a:latin typeface="Times New Roman" pitchFamily="18" charset="0"/>
                <a:cs typeface="Times New Roman" pitchFamily="18" charset="0"/>
              </a:rPr>
              <a:t>Para as cidades era levada a produção do campo na esperança de compradores ou que pessoas quisessem trocar seus produtos por outras mercadorias, o dinheiro (cédulas e moedas) não era tão comum no Nordeste brasileiro e a exceção eram as cidades;</a:t>
            </a:r>
          </a:p>
          <a:p>
            <a:pPr algn="just" eaLnBrk="1" hangingPunct="1"/>
            <a:r>
              <a:rPr lang="pt-BR" sz="2700" b="1" dirty="0" smtClean="0">
                <a:latin typeface="Times New Roman" pitchFamily="18" charset="0"/>
                <a:cs typeface="Times New Roman" pitchFamily="18" charset="0"/>
              </a:rPr>
              <a:t>O Império buscava </a:t>
            </a:r>
            <a:r>
              <a:rPr lang="pt-BR" sz="2700" b="1" dirty="0">
                <a:latin typeface="Times New Roman" pitchFamily="18" charset="0"/>
                <a:cs typeface="Times New Roman" pitchFamily="18" charset="0"/>
              </a:rPr>
              <a:t>novas receitas </a:t>
            </a:r>
            <a:r>
              <a:rPr lang="pt-BR" sz="2700" b="1" dirty="0" smtClean="0">
                <a:latin typeface="Times New Roman" pitchFamily="18" charset="0"/>
                <a:cs typeface="Times New Roman" pitchFamily="18" charset="0"/>
              </a:rPr>
              <a:t>e </a:t>
            </a:r>
            <a:r>
              <a:rPr lang="pt-BR" sz="2700" b="1" dirty="0">
                <a:latin typeface="Times New Roman" pitchFamily="18" charset="0"/>
                <a:cs typeface="Times New Roman" pitchFamily="18" charset="0"/>
              </a:rPr>
              <a:t>uma das saídas foi a criação do “imposto do chão” que incidia na cobrança em feiras pelo uso do solo na venda dos </a:t>
            </a:r>
            <a:r>
              <a:rPr lang="pt-BR" sz="2700" b="1" dirty="0" smtClean="0">
                <a:latin typeface="Times New Roman" pitchFamily="18" charset="0"/>
                <a:cs typeface="Times New Roman" pitchFamily="18" charset="0"/>
              </a:rPr>
              <a:t>produtos.</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fade">
                                      <p:cBhvr>
                                        <p:cTn id="12" dur="500"/>
                                        <p:tgtEl>
                                          <p:spTgt spid="307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3">
                                            <p:txEl>
                                              <p:pRg st="1" end="1"/>
                                            </p:txEl>
                                          </p:spTgt>
                                        </p:tgtEl>
                                        <p:attrNameLst>
                                          <p:attrName>style.visibility</p:attrName>
                                        </p:attrNameLst>
                                      </p:cBhvr>
                                      <p:to>
                                        <p:strVal val="visible"/>
                                      </p:to>
                                    </p:set>
                                    <p:animEffect transition="in" filter="fade">
                                      <p:cBhvr>
                                        <p:cTn id="17" dur="500"/>
                                        <p:tgtEl>
                                          <p:spTgt spid="307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3">
                                            <p:txEl>
                                              <p:pRg st="2" end="2"/>
                                            </p:txEl>
                                          </p:spTgt>
                                        </p:tgtEl>
                                        <p:attrNameLst>
                                          <p:attrName>style.visibility</p:attrName>
                                        </p:attrNameLst>
                                      </p:cBhvr>
                                      <p:to>
                                        <p:strVal val="visible"/>
                                      </p:to>
                                    </p:set>
                                    <p:animEffect transition="in" filter="fade">
                                      <p:cBhvr>
                                        <p:cTn id="22" dur="5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72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404664"/>
            <a:ext cx="8229600" cy="5919937"/>
          </a:xfrm>
        </p:spPr>
        <p:txBody>
          <a:bodyPr/>
          <a:lstStyle/>
          <a:p>
            <a:pPr algn="just" eaLnBrk="1" hangingPunct="1"/>
            <a:r>
              <a:rPr lang="pt-BR" sz="2800" b="1" dirty="0">
                <a:latin typeface="Times New Roman" pitchFamily="18" charset="0"/>
                <a:cs typeface="Times New Roman" pitchFamily="18" charset="0"/>
              </a:rPr>
              <a:t>Em 1874-75 o povo se revoltou, invadiram cartórios, rasgaram e queimaram o documento. Aproveitaram, “deram fim” a papéis que constavam as dívidas (hipotecas) e quebraram os quilos, daí derivando o nome da revolta;</a:t>
            </a:r>
          </a:p>
          <a:p>
            <a:pPr algn="just" eaLnBrk="1" hangingPunct="1"/>
            <a:r>
              <a:rPr lang="pt-BR" sz="2800" b="1" dirty="0">
                <a:latin typeface="Times New Roman" pitchFamily="18" charset="0"/>
                <a:cs typeface="Times New Roman" pitchFamily="18" charset="0"/>
              </a:rPr>
              <a:t>Além do imposto tinha ainda o recrutamento forçado para o exército e polícia, o “Imposto de Sangue”. A população pobre e rica temia ser recrutada a força como ocorrera no período da Guerra do Paraguai.</a:t>
            </a:r>
            <a:endParaRPr lang="pt-BR" dirty="0"/>
          </a:p>
        </p:txBody>
      </p:sp>
      <p:pic>
        <p:nvPicPr>
          <p:cNvPr id="8194" name="Picture 2" descr="G:\TALES\pesos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2060848"/>
            <a:ext cx="2476500" cy="3672408"/>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G:\TALES\peso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3717032"/>
            <a:ext cx="3672408" cy="295232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G:\TALES\pesos.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908720"/>
            <a:ext cx="4320479"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535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barn(inVertical)">
                                      <p:cBhvr>
                                        <p:cTn id="21" dur="500"/>
                                        <p:tgtEl>
                                          <p:spTgt spid="819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8195"/>
                                        </p:tgtEl>
                                        <p:attrNameLst>
                                          <p:attrName>style.visibility</p:attrName>
                                        </p:attrNameLst>
                                      </p:cBhvr>
                                      <p:to>
                                        <p:strVal val="visible"/>
                                      </p:to>
                                    </p:set>
                                    <p:animEffect transition="in" filter="barn(inVertical)">
                                      <p:cBhvr>
                                        <p:cTn id="26" dur="500"/>
                                        <p:tgtEl>
                                          <p:spTgt spid="819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196"/>
                                        </p:tgtEl>
                                        <p:attrNameLst>
                                          <p:attrName>style.visibility</p:attrName>
                                        </p:attrNameLst>
                                      </p:cBhvr>
                                      <p:to>
                                        <p:strVal val="visible"/>
                                      </p:to>
                                    </p:set>
                                    <p:animEffect transition="in" filter="fade">
                                      <p:cBhvr>
                                        <p:cTn id="31" dur="1000"/>
                                        <p:tgtEl>
                                          <p:spTgt spid="8196"/>
                                        </p:tgtEl>
                                      </p:cBhvr>
                                    </p:animEffect>
                                    <p:anim calcmode="lin" valueType="num">
                                      <p:cBhvr>
                                        <p:cTn id="32" dur="1000" fill="hold"/>
                                        <p:tgtEl>
                                          <p:spTgt spid="8196"/>
                                        </p:tgtEl>
                                        <p:attrNameLst>
                                          <p:attrName>ppt_x</p:attrName>
                                        </p:attrNameLst>
                                      </p:cBhvr>
                                      <p:tavLst>
                                        <p:tav tm="0">
                                          <p:val>
                                            <p:strVal val="#ppt_x"/>
                                          </p:val>
                                        </p:tav>
                                        <p:tav tm="100000">
                                          <p:val>
                                            <p:strVal val="#ppt_x"/>
                                          </p:val>
                                        </p:tav>
                                      </p:tavLst>
                                    </p:anim>
                                    <p:anim calcmode="lin" valueType="num">
                                      <p:cBhvr>
                                        <p:cTn id="33"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algn="ctr" eaLnBrk="1" fontAlgn="auto" hangingPunct="1">
              <a:spcAft>
                <a:spcPts val="0"/>
              </a:spcAft>
              <a:defRPr/>
            </a:pPr>
            <a:r>
              <a:rPr lang="pt-BR" b="1" dirty="0" smtClean="0">
                <a:solidFill>
                  <a:srgbClr val="FF0000"/>
                </a:solidFill>
                <a:latin typeface="Times New Roman" pitchFamily="18" charset="0"/>
                <a:cs typeface="Times New Roman" pitchFamily="18" charset="0"/>
              </a:rPr>
              <a:t>Mulheres apaixonadas de Mossoró...</a:t>
            </a:r>
            <a:endParaRPr lang="pt-BR" b="1" dirty="0">
              <a:solidFill>
                <a:srgbClr val="FF0000"/>
              </a:solidFill>
              <a:latin typeface="Times New Roman" pitchFamily="18" charset="0"/>
              <a:cs typeface="Times New Roman" pitchFamily="18" charset="0"/>
            </a:endParaRPr>
          </a:p>
        </p:txBody>
      </p:sp>
      <p:sp>
        <p:nvSpPr>
          <p:cNvPr id="32771" name="Espaço Reservado para Conteúdo 2"/>
          <p:cNvSpPr>
            <a:spLocks noGrp="1"/>
          </p:cNvSpPr>
          <p:nvPr>
            <p:ph idx="1"/>
          </p:nvPr>
        </p:nvSpPr>
        <p:spPr/>
        <p:txBody>
          <a:bodyPr/>
          <a:lstStyle/>
          <a:p>
            <a:pPr algn="just" eaLnBrk="1" hangingPunct="1">
              <a:buFont typeface="Arial" charset="0"/>
              <a:buNone/>
            </a:pPr>
            <a:r>
              <a:rPr lang="pt-BR" sz="4000" b="1" dirty="0" smtClean="0">
                <a:latin typeface="Times New Roman" pitchFamily="18" charset="0"/>
                <a:cs typeface="Times New Roman" pitchFamily="18" charset="0"/>
              </a:rPr>
              <a:t>  Unido ao movimento do Quebra-Quilos em Mossoró ocorreu o Levante das Mulheres, a Ana Floriano juntou um monte de mulheres rasgaram as listas de sorteios dos futuros recrutados, salvando assim seus amados.</a:t>
            </a: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p:cTn id="7" dur="1000" fill="hold"/>
                                        <p:tgtEl>
                                          <p:spTgt spid="3277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277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2771">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ítulo 1"/>
          <p:cNvSpPr>
            <a:spLocks noGrp="1"/>
          </p:cNvSpPr>
          <p:nvPr>
            <p:ph type="title"/>
          </p:nvPr>
        </p:nvSpPr>
        <p:spPr>
          <a:xfrm>
            <a:off x="457200" y="428604"/>
            <a:ext cx="8229600" cy="768148"/>
          </a:xfrm>
        </p:spPr>
        <p:txBody>
          <a:bodyPr/>
          <a:lstStyle/>
          <a:p>
            <a:pPr algn="ctr" eaLnBrk="1" hangingPunct="1"/>
            <a:r>
              <a:rPr lang="pt-BR" sz="4000" b="1" dirty="0" smtClean="0">
                <a:solidFill>
                  <a:srgbClr val="FF0000"/>
                </a:solidFill>
              </a:rPr>
              <a:t>O Nordeste e o RN na Seca de 1877 ( e as Meninas Santas</a:t>
            </a:r>
          </a:p>
        </p:txBody>
      </p:sp>
      <p:sp>
        <p:nvSpPr>
          <p:cNvPr id="3" name="Espaço Reservado para Conteúdo 2"/>
          <p:cNvSpPr>
            <a:spLocks noGrp="1"/>
          </p:cNvSpPr>
          <p:nvPr>
            <p:ph idx="1"/>
          </p:nvPr>
        </p:nvSpPr>
        <p:spPr>
          <a:xfrm>
            <a:off x="179512" y="1357313"/>
            <a:ext cx="8712968" cy="5143522"/>
          </a:xfrm>
        </p:spPr>
        <p:txBody>
          <a:bodyPr rtlCol="0">
            <a:noAutofit/>
          </a:bodyPr>
          <a:lstStyle/>
          <a:p>
            <a:pPr algn="just" eaLnBrk="1" fontAlgn="auto" hangingPunct="1">
              <a:spcAft>
                <a:spcPts val="0"/>
              </a:spcAft>
              <a:defRPr/>
            </a:pPr>
            <a:r>
              <a:rPr lang="pt-BR" sz="2800" b="1" dirty="0" smtClean="0"/>
              <a:t>    Em 1877 as conseqüências do fenômeno natural foram maximizadas, a falta alimentos e de água castigava a maior parte da população;</a:t>
            </a:r>
          </a:p>
          <a:p>
            <a:pPr algn="just" eaLnBrk="1" fontAlgn="auto" hangingPunct="1">
              <a:spcAft>
                <a:spcPts val="0"/>
              </a:spcAft>
              <a:defRPr/>
            </a:pPr>
            <a:r>
              <a:rPr lang="pt-BR" sz="2800" b="1" dirty="0" smtClean="0"/>
              <a:t>Para sobreviver comia-se de tudo, desde couro cru até carne humana (tentativa) como registrado na Paraíba, no município de Pombal;</a:t>
            </a:r>
          </a:p>
          <a:p>
            <a:pPr algn="just" eaLnBrk="1" fontAlgn="auto" hangingPunct="1">
              <a:spcAft>
                <a:spcPts val="0"/>
              </a:spcAft>
              <a:defRPr/>
            </a:pPr>
            <a:r>
              <a:rPr lang="pt-BR" sz="2800" b="1" dirty="0" smtClean="0"/>
              <a:t>Com medo da morte, as pessoas se retiravam (daí o termo retirante) para as cidades e para o litoral, porém, não era em todas essas fugas que obtinham êxito. Estima-se em mais de 500 mil o número de óbitos em decorrência do flagelo da seca nesse período.</a:t>
            </a:r>
          </a:p>
          <a:p>
            <a:pPr algn="just" eaLnBrk="1" fontAlgn="auto" hangingPunct="1">
              <a:spcAft>
                <a:spcPts val="0"/>
              </a:spcAft>
              <a:buFont typeface="Arial" pitchFamily="34" charset="0"/>
              <a:buNone/>
              <a:defRPr/>
            </a:pPr>
            <a:endParaRPr lang="pt-BR" sz="2800" b="1"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ppt_x"/>
                                          </p:val>
                                        </p:tav>
                                        <p:tav tm="100000">
                                          <p:val>
                                            <p:strVal val="#ppt_x"/>
                                          </p:val>
                                        </p:tav>
                                      </p:tavLst>
                                    </p:anim>
                                    <p:anim calcmode="lin" valueType="num">
                                      <p:cBhvr additive="base">
                                        <p:cTn id="8" dur="500" fill="hold"/>
                                        <p:tgtEl>
                                          <p:spTgt spid="358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ítulo 3"/>
          <p:cNvSpPr>
            <a:spLocks noGrp="1"/>
          </p:cNvSpPr>
          <p:nvPr>
            <p:ph type="title"/>
          </p:nvPr>
        </p:nvSpPr>
        <p:spPr>
          <a:xfrm>
            <a:off x="457200" y="332656"/>
            <a:ext cx="8229600" cy="1080120"/>
          </a:xfrm>
        </p:spPr>
        <p:txBody>
          <a:bodyPr/>
          <a:lstStyle/>
          <a:p>
            <a:pPr algn="ctr" eaLnBrk="1" hangingPunct="1"/>
            <a:r>
              <a:rPr lang="pt-BR" b="1" dirty="0" smtClean="0">
                <a:solidFill>
                  <a:srgbClr val="FF0000"/>
                </a:solidFill>
                <a:latin typeface="Times New Roman" pitchFamily="18" charset="0"/>
                <a:cs typeface="Times New Roman" pitchFamily="18" charset="0"/>
              </a:rPr>
              <a:t>Cenas das secas no Nordeste!</a:t>
            </a:r>
          </a:p>
        </p:txBody>
      </p:sp>
      <p:pic>
        <p:nvPicPr>
          <p:cNvPr id="7" name="Espaço Reservado para Conteúdo 6" descr="seca.jpg"/>
          <p:cNvPicPr>
            <a:picLocks noGrp="1" noChangeAspect="1"/>
          </p:cNvPicPr>
          <p:nvPr>
            <p:ph sz="half" idx="1"/>
          </p:nvPr>
        </p:nvPicPr>
        <p:blipFill>
          <a:blip r:embed="rId2"/>
          <a:srcRect/>
          <a:stretch>
            <a:fillRect/>
          </a:stretch>
        </p:blipFill>
        <p:spPr>
          <a:xfrm>
            <a:off x="1127125" y="1797050"/>
            <a:ext cx="2730500" cy="4132263"/>
          </a:xfrm>
        </p:spPr>
      </p:pic>
      <p:pic>
        <p:nvPicPr>
          <p:cNvPr id="8" name="Espaço Reservado para Conteúdo 7" descr="vidas_secas.jpg"/>
          <p:cNvPicPr>
            <a:picLocks noGrp="1" noChangeAspect="1"/>
          </p:cNvPicPr>
          <p:nvPr>
            <p:ph sz="half" idx="2"/>
          </p:nvPr>
        </p:nvPicPr>
        <p:blipFill>
          <a:blip r:embed="rId3"/>
          <a:srcRect/>
          <a:stretch>
            <a:fillRect/>
          </a:stretch>
        </p:blipFill>
        <p:spPr>
          <a:xfrm>
            <a:off x="4648200" y="1928813"/>
            <a:ext cx="4038600" cy="3714750"/>
          </a:xfrm>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Espaço Reservado para Conteúdo 4" descr="CandidoPortinari-Retirantes.JPG"/>
          <p:cNvPicPr>
            <a:picLocks noGrp="1" noChangeAspect="1"/>
          </p:cNvPicPr>
          <p:nvPr>
            <p:ph sz="half" idx="1"/>
          </p:nvPr>
        </p:nvPicPr>
        <p:blipFill>
          <a:blip r:embed="rId2"/>
          <a:srcRect/>
          <a:stretch>
            <a:fillRect/>
          </a:stretch>
        </p:blipFill>
        <p:spPr>
          <a:xfrm>
            <a:off x="652463" y="1143000"/>
            <a:ext cx="3648075" cy="4624388"/>
          </a:xfrm>
        </p:spPr>
      </p:pic>
      <p:pic>
        <p:nvPicPr>
          <p:cNvPr id="34819" name="Espaço Reservado para Conteúdo 5" descr="secaaaa.jpg"/>
          <p:cNvPicPr>
            <a:picLocks noGrp="1" noChangeAspect="1"/>
          </p:cNvPicPr>
          <p:nvPr>
            <p:ph sz="half" idx="2"/>
          </p:nvPr>
        </p:nvPicPr>
        <p:blipFill>
          <a:blip r:embed="rId3"/>
          <a:srcRect/>
          <a:stretch>
            <a:fillRect/>
          </a:stretch>
        </p:blipFill>
        <p:spPr>
          <a:xfrm>
            <a:off x="4786313" y="1071563"/>
            <a:ext cx="3857625" cy="4714875"/>
          </a:xfrm>
        </p:spPr>
      </p:pic>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20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fade">
                                      <p:cBhvr>
                                        <p:cTn id="12" dur="2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71472" y="214290"/>
            <a:ext cx="8229600" cy="1143000"/>
          </a:xfrm>
        </p:spPr>
        <p:txBody>
          <a:bodyPr/>
          <a:lstStyle/>
          <a:p>
            <a:pPr algn="ctr"/>
            <a:r>
              <a:rPr lang="pt-BR" b="1" dirty="0" smtClean="0">
                <a:solidFill>
                  <a:srgbClr val="FF0000"/>
                </a:solidFill>
                <a:latin typeface="Times New Roman" pitchFamily="18" charset="0"/>
                <a:cs typeface="Times New Roman" pitchFamily="18" charset="0"/>
              </a:rPr>
              <a:t>Rodolfo Fernandes (12.10.2008)</a:t>
            </a:r>
            <a:endParaRPr lang="pt-BR" b="1" dirty="0">
              <a:solidFill>
                <a:srgbClr val="FF0000"/>
              </a:solidFill>
              <a:latin typeface="Times New Roman" pitchFamily="18" charset="0"/>
              <a:cs typeface="Times New Roman" pitchFamily="18" charset="0"/>
            </a:endParaRPr>
          </a:p>
        </p:txBody>
      </p:sp>
      <p:pic>
        <p:nvPicPr>
          <p:cNvPr id="5" name="Espaço Reservado para Conteúdo 4" descr="Imagem 113.jpg"/>
          <p:cNvPicPr>
            <a:picLocks noGrp="1" noChangeAspect="1"/>
          </p:cNvPicPr>
          <p:nvPr>
            <p:ph sz="half" idx="1"/>
          </p:nvPr>
        </p:nvPicPr>
        <p:blipFill>
          <a:blip r:embed="rId2" cstate="print"/>
          <a:stretch>
            <a:fillRect/>
          </a:stretch>
        </p:blipFill>
        <p:spPr>
          <a:xfrm rot="5400000">
            <a:off x="457200" y="2348706"/>
            <a:ext cx="4038600" cy="3028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Espaço Reservado para Conteúdo 5" descr="Imagem 027.jpg"/>
          <p:cNvPicPr>
            <a:picLocks noGrp="1" noChangeAspect="1"/>
          </p:cNvPicPr>
          <p:nvPr>
            <p:ph sz="half" idx="2"/>
          </p:nvPr>
        </p:nvPicPr>
        <p:blipFill>
          <a:blip r:embed="rId3" cstate="print"/>
          <a:stretch>
            <a:fillRect/>
          </a:stretch>
        </p:blipFill>
        <p:spPr>
          <a:xfrm>
            <a:off x="4648200" y="1928802"/>
            <a:ext cx="4038600" cy="3929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Imagem 008.jpg"/>
          <p:cNvPicPr>
            <a:picLocks noGrp="1" noChangeAspect="1"/>
          </p:cNvPicPr>
          <p:nvPr>
            <p:ph sz="half" idx="1"/>
          </p:nvPr>
        </p:nvPicPr>
        <p:blipFill>
          <a:blip r:embed="rId2" cstate="print"/>
          <a:stretch>
            <a:fillRect/>
          </a:stretch>
        </p:blipFill>
        <p:spPr>
          <a:xfrm>
            <a:off x="457200" y="1142984"/>
            <a:ext cx="4038600" cy="47149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Espaço Reservado para Conteúdo 5" descr="Imagem 076.jpg"/>
          <p:cNvPicPr>
            <a:picLocks noGrp="1" noChangeAspect="1"/>
          </p:cNvPicPr>
          <p:nvPr>
            <p:ph sz="half" idx="2"/>
          </p:nvPr>
        </p:nvPicPr>
        <p:blipFill>
          <a:blip r:embed="rId3" cstate="print"/>
          <a:stretch>
            <a:fillRect/>
          </a:stretch>
        </p:blipFill>
        <p:spPr>
          <a:xfrm rot="5400000">
            <a:off x="4226313" y="1926820"/>
            <a:ext cx="4882373" cy="3028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57166"/>
            <a:ext cx="8229600" cy="928694"/>
          </a:xfrm>
        </p:spPr>
        <p:txBody>
          <a:bodyPr rtlCol="0">
            <a:noAutofit/>
          </a:bodyPr>
          <a:lstStyle/>
          <a:p>
            <a:pPr algn="ctr" eaLnBrk="1" fontAlgn="auto" hangingPunct="1">
              <a:spcAft>
                <a:spcPts val="0"/>
              </a:spcAft>
              <a:defRPr/>
            </a:pPr>
            <a:r>
              <a:rPr lang="pt-BR" sz="4300" b="1" dirty="0" smtClean="0">
                <a:solidFill>
                  <a:srgbClr val="FF0000"/>
                </a:solidFill>
                <a:latin typeface="Times New Roman" pitchFamily="18" charset="0"/>
                <a:cs typeface="Times New Roman" pitchFamily="18" charset="0"/>
              </a:rPr>
              <a:t>O fim da escravidão em Mossoró (?)!</a:t>
            </a:r>
            <a:endParaRPr lang="pt-BR" sz="4300" b="1" dirty="0">
              <a:solidFill>
                <a:srgbClr val="FF0000"/>
              </a:solidFill>
              <a:latin typeface="Times New Roman" pitchFamily="18" charset="0"/>
              <a:cs typeface="Times New Roman" pitchFamily="18" charset="0"/>
            </a:endParaRPr>
          </a:p>
        </p:txBody>
      </p:sp>
      <p:pic>
        <p:nvPicPr>
          <p:cNvPr id="5" name="Espaço Reservado para Conteúdo 4" descr="ESCRAVIDÃO_13_01.jpg"/>
          <p:cNvPicPr>
            <a:picLocks noGrp="1" noChangeAspect="1"/>
          </p:cNvPicPr>
          <p:nvPr>
            <p:ph sz="half" idx="1"/>
          </p:nvPr>
        </p:nvPicPr>
        <p:blipFill>
          <a:blip r:embed="rId2"/>
          <a:stretch>
            <a:fillRect/>
          </a:stretch>
        </p:blipFill>
        <p:spPr>
          <a:xfrm>
            <a:off x="457200" y="1785926"/>
            <a:ext cx="4038600" cy="4286280"/>
          </a:xfrm>
          <a:prstGeom prst="rect">
            <a:avLst/>
          </a:prstGeom>
          <a:ln w="228600" cap="sq" cmpd="thickThin">
            <a:solidFill>
              <a:srgbClr val="000000"/>
            </a:solidFill>
            <a:prstDash val="solid"/>
            <a:miter lim="800000"/>
          </a:ln>
          <a:effectLst>
            <a:innerShdw blurRad="76200">
              <a:srgbClr val="000000"/>
            </a:innerShdw>
          </a:effectLst>
        </p:spPr>
      </p:pic>
      <p:pic>
        <p:nvPicPr>
          <p:cNvPr id="6" name="Espaço Reservado para Conteúdo 5" descr="ESCRAVIDÃO_13_03.jpg"/>
          <p:cNvPicPr>
            <a:picLocks noGrp="1" noChangeAspect="1"/>
          </p:cNvPicPr>
          <p:nvPr>
            <p:ph sz="half" idx="2"/>
          </p:nvPr>
        </p:nvPicPr>
        <p:blipFill>
          <a:blip r:embed="rId3"/>
          <a:stretch>
            <a:fillRect/>
          </a:stretch>
        </p:blipFill>
        <p:spPr>
          <a:xfrm>
            <a:off x="5286380" y="1857364"/>
            <a:ext cx="2857520" cy="400052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TALES\caniba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24744"/>
            <a:ext cx="6984776"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42832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0" y="188640"/>
            <a:ext cx="8929718" cy="6526507"/>
          </a:xfrm>
        </p:spPr>
        <p:txBody>
          <a:bodyPr rtlCol="0">
            <a:noAutofit/>
          </a:bodyPr>
          <a:lstStyle/>
          <a:p>
            <a:pPr algn="just" eaLnBrk="1" fontAlgn="auto" hangingPunct="1">
              <a:spcAft>
                <a:spcPts val="0"/>
              </a:spcAft>
              <a:defRPr/>
            </a:pPr>
            <a:r>
              <a:rPr lang="pt-BR" b="1" u="sng" dirty="0" smtClean="0">
                <a:latin typeface="Times New Roman" pitchFamily="18" charset="0"/>
                <a:cs typeface="Times New Roman" pitchFamily="18" charset="0"/>
              </a:rPr>
              <a:t>Local</a:t>
            </a:r>
            <a:r>
              <a:rPr lang="pt-BR" b="1" dirty="0" smtClean="0">
                <a:latin typeface="Times New Roman" pitchFamily="18" charset="0"/>
                <a:cs typeface="Times New Roman" pitchFamily="18" charset="0"/>
              </a:rPr>
              <a:t>: Com uma localização privilegiada entre duas capitais (Fortaleza e Natal), Mossoró já figurava na época como uma das principais cidades do Nordeste com um comércio dinâmico e até de escravos. Fora que as regiões Norte-Nordeste assumiriam o papel de provedor de escravos para os cafezais e que a grande seca de 1877 dizimou rebanhos e matou milhares de pessoas, incluindo escravos que para manter-los ficara muito caro; </a:t>
            </a:r>
          </a:p>
          <a:p>
            <a:pPr algn="just" eaLnBrk="1" fontAlgn="auto" hangingPunct="1">
              <a:spcAft>
                <a:spcPts val="0"/>
              </a:spcAft>
              <a:buFont typeface="Arial" pitchFamily="34" charset="0"/>
              <a:buChar char="•"/>
              <a:defRPr/>
            </a:pPr>
            <a:r>
              <a:rPr lang="pt-BR" b="1" u="sng" dirty="0" smtClean="0">
                <a:latin typeface="Times New Roman" pitchFamily="18" charset="0"/>
                <a:cs typeface="Times New Roman" pitchFamily="18" charset="0"/>
              </a:rPr>
              <a:t>Nacional</a:t>
            </a:r>
            <a:r>
              <a:rPr lang="pt-BR" b="1" dirty="0" smtClean="0">
                <a:latin typeface="Times New Roman" pitchFamily="18" charset="0"/>
                <a:cs typeface="Times New Roman" pitchFamily="18" charset="0"/>
              </a:rPr>
              <a:t>: o império criara uma série de leis que acabariam de forma lenta e gradual a escravidão, dentre elas a Lei Eusébio de Queirós (1850) que proibia o tráfico de escravos do exterior para o Brasil, culminado no ano de 1888 com a Lei Áurea. Soma-se ainda a entrada de imigrantes principalmente nas duas últimas décadas do século XIX e por fim o reinado do café, que sobreviveu até o fim da monarquia no Brasil;</a:t>
            </a:r>
            <a:endParaRPr lang="pt-BR" b="1" dirty="0">
              <a:latin typeface="Times New Roman" pitchFamily="18" charset="0"/>
              <a:cs typeface="Times New Roman"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332656"/>
            <a:ext cx="8229600" cy="576063"/>
          </a:xfrm>
        </p:spPr>
        <p:txBody>
          <a:bodyPr/>
          <a:lstStyle/>
          <a:p>
            <a:r>
              <a:rPr lang="pt-BR" dirty="0" smtClean="0">
                <a:solidFill>
                  <a:srgbClr val="FF0000"/>
                </a:solidFill>
              </a:rPr>
              <a:t>Continuando...</a:t>
            </a:r>
            <a:endParaRPr lang="pt-BR" dirty="0">
              <a:solidFill>
                <a:srgbClr val="FF0000"/>
              </a:solidFill>
            </a:endParaRPr>
          </a:p>
        </p:txBody>
      </p:sp>
      <p:sp>
        <p:nvSpPr>
          <p:cNvPr id="3" name="Espaço Reservado para Conteúdo 2"/>
          <p:cNvSpPr>
            <a:spLocks noGrp="1"/>
          </p:cNvSpPr>
          <p:nvPr>
            <p:ph idx="1"/>
          </p:nvPr>
        </p:nvSpPr>
        <p:spPr>
          <a:xfrm>
            <a:off x="179512" y="980728"/>
            <a:ext cx="8517632" cy="5397549"/>
          </a:xfrm>
        </p:spPr>
        <p:txBody>
          <a:bodyPr/>
          <a:lstStyle/>
          <a:p>
            <a:pPr algn="just" eaLnBrk="1" fontAlgn="auto" hangingPunct="1">
              <a:spcAft>
                <a:spcPts val="0"/>
              </a:spcAft>
              <a:buFont typeface="Arial" pitchFamily="34" charset="0"/>
              <a:buChar char="•"/>
              <a:defRPr/>
            </a:pPr>
            <a:r>
              <a:rPr lang="pt-BR" b="1" u="sng" dirty="0" smtClean="0">
                <a:latin typeface="Times New Roman" pitchFamily="18" charset="0"/>
                <a:cs typeface="Times New Roman" pitchFamily="18" charset="0"/>
              </a:rPr>
              <a:t>Internacional</a:t>
            </a:r>
            <a:r>
              <a:rPr lang="pt-BR" b="1" dirty="0">
                <a:latin typeface="Times New Roman" pitchFamily="18" charset="0"/>
                <a:cs typeface="Times New Roman" pitchFamily="18" charset="0"/>
              </a:rPr>
              <a:t>: A Inglaterra desde o Primeiro Reinado buscava acabar com o tráfico de escravos e criara a Bill Aberdeen que impedia o tráfico de escravos africanos. Podemos também notar que milhões de imigrantes vieram para o continente Americano ou </a:t>
            </a:r>
            <a:r>
              <a:rPr lang="pt-BR" b="1" i="1" dirty="0">
                <a:latin typeface="Times New Roman" pitchFamily="18" charset="0"/>
                <a:cs typeface="Times New Roman" pitchFamily="18" charset="0"/>
              </a:rPr>
              <a:t>“terra das oportunidades”</a:t>
            </a:r>
            <a:r>
              <a:rPr lang="pt-BR" b="1" dirty="0">
                <a:latin typeface="Times New Roman" pitchFamily="18" charset="0"/>
                <a:cs typeface="Times New Roman" pitchFamily="18" charset="0"/>
              </a:rPr>
              <a:t> como muitos acreditavam </a:t>
            </a:r>
            <a:r>
              <a:rPr lang="pt-BR" b="1" dirty="0" smtClean="0">
                <a:latin typeface="Times New Roman" pitchFamily="18" charset="0"/>
                <a:cs typeface="Times New Roman" pitchFamily="18" charset="0"/>
              </a:rPr>
              <a:t>ser;</a:t>
            </a:r>
          </a:p>
          <a:p>
            <a:pPr algn="just" eaLnBrk="1" fontAlgn="auto" hangingPunct="1">
              <a:spcAft>
                <a:spcPts val="0"/>
              </a:spcAft>
              <a:buFont typeface="Arial" pitchFamily="34" charset="0"/>
              <a:buChar char="•"/>
              <a:defRPr/>
            </a:pPr>
            <a:r>
              <a:rPr lang="pt-BR" b="1" dirty="0" smtClean="0">
                <a:latin typeface="Times New Roman" pitchFamily="18" charset="0"/>
                <a:cs typeface="Times New Roman" pitchFamily="18" charset="0"/>
              </a:rPr>
              <a:t> </a:t>
            </a:r>
            <a:r>
              <a:rPr lang="pt-BR" b="1" dirty="0">
                <a:latin typeface="Times New Roman" pitchFamily="18" charset="0"/>
                <a:cs typeface="Times New Roman" pitchFamily="18" charset="0"/>
              </a:rPr>
              <a:t>O escravo ainda era tão importante para Mossoró e para o RN? Ou seria mais vantajoso vendê-lo a preço de ouro para as províncias do sul que ainda insistiam em usar a mão de obra escrava? Seria ainda tirar um peso das costas e principalmente do bolso para seus donos? Não seria tal feito enaltecido em demasia como analisa o professor Emanoel Brás do curso de História da UERN em seu livro?</a:t>
            </a:r>
          </a:p>
          <a:p>
            <a:endParaRPr lang="pt-BR" dirty="0"/>
          </a:p>
        </p:txBody>
      </p:sp>
    </p:spTree>
    <p:extLst>
      <p:ext uri="{BB962C8B-B14F-4D97-AF65-F5344CB8AC3E}">
        <p14:creationId xmlns:p14="http://schemas.microsoft.com/office/powerpoint/2010/main" val="4135059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ítulo 1"/>
          <p:cNvSpPr>
            <a:spLocks noGrp="1"/>
          </p:cNvSpPr>
          <p:nvPr>
            <p:ph type="title"/>
          </p:nvPr>
        </p:nvSpPr>
        <p:spPr>
          <a:xfrm>
            <a:off x="457200" y="214313"/>
            <a:ext cx="8229600" cy="622399"/>
          </a:xfrm>
        </p:spPr>
        <p:txBody>
          <a:bodyPr/>
          <a:lstStyle/>
          <a:p>
            <a:pPr eaLnBrk="1" hangingPunct="1"/>
            <a:r>
              <a:rPr lang="pt-BR" b="1" dirty="0" smtClean="0">
                <a:solidFill>
                  <a:srgbClr val="FF0000"/>
                </a:solidFill>
                <a:latin typeface="Times New Roman" pitchFamily="18" charset="0"/>
                <a:cs typeface="Times New Roman" pitchFamily="18" charset="0"/>
              </a:rPr>
              <a:t>Continuando...</a:t>
            </a:r>
          </a:p>
        </p:txBody>
      </p:sp>
      <p:sp>
        <p:nvSpPr>
          <p:cNvPr id="39939" name="Espaço Reservado para Conteúdo 2"/>
          <p:cNvSpPr>
            <a:spLocks noGrp="1"/>
          </p:cNvSpPr>
          <p:nvPr>
            <p:ph idx="1"/>
          </p:nvPr>
        </p:nvSpPr>
        <p:spPr>
          <a:xfrm>
            <a:off x="457200" y="908720"/>
            <a:ext cx="8229600" cy="5217443"/>
          </a:xfrm>
        </p:spPr>
        <p:txBody>
          <a:bodyPr/>
          <a:lstStyle/>
          <a:p>
            <a:pPr algn="just" eaLnBrk="1" hangingPunct="1">
              <a:buFont typeface="Arial" charset="0"/>
              <a:buNone/>
            </a:pPr>
            <a:r>
              <a:rPr lang="pt-BR" sz="3200" b="1" dirty="0" smtClean="0">
                <a:latin typeface="Times New Roman" pitchFamily="18" charset="0"/>
                <a:cs typeface="Times New Roman" pitchFamily="18" charset="0"/>
              </a:rPr>
              <a:t>   Afinal de contas o número de escravos era muito pequeno comparado ao número de habitantes da região, acrescento ainda que nosso estado não foi um dos principais a usar a mão de obra escrava como fora Pernambuco, Bahia e o Rio de Janeiro. Citei anteriormente que a mão de obra negra existiu, mas não foi uma constante como os índios em nosso estado, ela apareceu especialmente nos engenhos de </a:t>
            </a:r>
            <a:r>
              <a:rPr lang="pt-BR" sz="3200" b="1" dirty="0" err="1" smtClean="0">
                <a:latin typeface="Times New Roman" pitchFamily="18" charset="0"/>
                <a:cs typeface="Times New Roman" pitchFamily="18" charset="0"/>
              </a:rPr>
              <a:t>Cunhaú</a:t>
            </a:r>
            <a:r>
              <a:rPr lang="pt-BR" sz="3200" b="1" dirty="0" smtClean="0">
                <a:latin typeface="Times New Roman" pitchFamily="18" charset="0"/>
                <a:cs typeface="Times New Roman" pitchFamily="18" charset="0"/>
              </a:rPr>
              <a:t> e Ferreiro Torto.</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additive="base">
                                        <p:cTn id="7" dur="500" fill="hold"/>
                                        <p:tgtEl>
                                          <p:spTgt spid="39938"/>
                                        </p:tgtEl>
                                        <p:attrNameLst>
                                          <p:attrName>ppt_x</p:attrName>
                                        </p:attrNameLst>
                                      </p:cBhvr>
                                      <p:tavLst>
                                        <p:tav tm="0">
                                          <p:val>
                                            <p:strVal val="#ppt_x"/>
                                          </p:val>
                                        </p:tav>
                                        <p:tav tm="100000">
                                          <p:val>
                                            <p:strVal val="#ppt_x"/>
                                          </p:val>
                                        </p:tav>
                                      </p:tavLst>
                                    </p:anim>
                                    <p:anim calcmode="lin" valueType="num">
                                      <p:cBhvr additive="base">
                                        <p:cTn id="8"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9939">
                                            <p:txEl>
                                              <p:pRg st="0" end="0"/>
                                            </p:txEl>
                                          </p:spTgt>
                                        </p:tgtEl>
                                        <p:attrNameLst>
                                          <p:attrName>style.visibility</p:attrName>
                                        </p:attrNameLst>
                                      </p:cBhvr>
                                      <p:to>
                                        <p:strVal val="visible"/>
                                      </p:to>
                                    </p:set>
                                    <p:animEffect transition="in" filter="barn(inVertical)">
                                      <p:cBhvr>
                                        <p:cTn id="13" dur="500"/>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850"/>
            <a:ext cx="8229600" cy="779934"/>
          </a:xfrm>
        </p:spPr>
        <p:txBody>
          <a:bodyPr rtlCol="0">
            <a:normAutofit fontScale="90000"/>
          </a:bodyPr>
          <a:lstStyle/>
          <a:p>
            <a:pPr algn="ctr" eaLnBrk="1" fontAlgn="auto" hangingPunct="1">
              <a:spcAft>
                <a:spcPts val="0"/>
              </a:spcAft>
              <a:defRPr/>
            </a:pPr>
            <a:r>
              <a:rPr lang="pt-BR" b="1" dirty="0" smtClean="0">
                <a:solidFill>
                  <a:srgbClr val="FF0000"/>
                </a:solidFill>
                <a:latin typeface="Times New Roman" pitchFamily="18" charset="0"/>
                <a:cs typeface="Times New Roman" pitchFamily="18" charset="0"/>
              </a:rPr>
              <a:t>O RN e as comunidades quilombolas atuais...</a:t>
            </a:r>
            <a:endParaRPr lang="pt-BR" b="1" dirty="0">
              <a:solidFill>
                <a:srgbClr val="FF0000"/>
              </a:solidFill>
              <a:latin typeface="Times New Roman" pitchFamily="18" charset="0"/>
              <a:cs typeface="Times New Roman" pitchFamily="18" charset="0"/>
            </a:endParaRPr>
          </a:p>
        </p:txBody>
      </p:sp>
      <p:sp>
        <p:nvSpPr>
          <p:cNvPr id="40963" name="Espaço Reservado para Conteúdo 2"/>
          <p:cNvSpPr>
            <a:spLocks noGrp="1"/>
          </p:cNvSpPr>
          <p:nvPr>
            <p:ph idx="1"/>
          </p:nvPr>
        </p:nvSpPr>
        <p:spPr/>
        <p:txBody>
          <a:bodyPr/>
          <a:lstStyle/>
          <a:p>
            <a:pPr algn="just" eaLnBrk="1" hangingPunct="1">
              <a:buFont typeface="Arial" charset="0"/>
              <a:buNone/>
            </a:pPr>
            <a:r>
              <a:rPr lang="pt-BR" sz="2800" b="1" dirty="0" smtClean="0">
                <a:latin typeface="Times New Roman" pitchFamily="18" charset="0"/>
                <a:cs typeface="Times New Roman" pitchFamily="18" charset="0"/>
              </a:rPr>
              <a:t>    Outra coisa que nós professores de História não costumamos trabalhar é a existência até nossos dias de povos que descendem dos escravos fugidos que formaram quilombos ou foram alforriados, </a:t>
            </a:r>
            <a:r>
              <a:rPr lang="pt-BR" sz="2800" b="1" dirty="0" err="1" smtClean="0">
                <a:latin typeface="Times New Roman" pitchFamily="18" charset="0"/>
                <a:cs typeface="Times New Roman" pitchFamily="18" charset="0"/>
              </a:rPr>
              <a:t>Portalegre</a:t>
            </a:r>
            <a:r>
              <a:rPr lang="pt-BR" sz="2800" b="1" dirty="0" smtClean="0">
                <a:latin typeface="Times New Roman" pitchFamily="18" charset="0"/>
                <a:cs typeface="Times New Roman" pitchFamily="18" charset="0"/>
              </a:rPr>
              <a:t> e </a:t>
            </a:r>
            <a:r>
              <a:rPr lang="pt-BR" sz="2800" b="1" dirty="0" err="1" smtClean="0">
                <a:latin typeface="Times New Roman" pitchFamily="18" charset="0"/>
                <a:cs typeface="Times New Roman" pitchFamily="18" charset="0"/>
              </a:rPr>
              <a:t>Patú</a:t>
            </a:r>
            <a:r>
              <a:rPr lang="pt-BR" sz="2800" b="1" dirty="0" smtClean="0">
                <a:latin typeface="Times New Roman" pitchFamily="18" charset="0"/>
                <a:cs typeface="Times New Roman" pitchFamily="18" charset="0"/>
              </a:rPr>
              <a:t> são exemplos, muitos se vêem como negros mas não como descendentes de escravos.</a:t>
            </a:r>
          </a:p>
        </p:txBody>
      </p:sp>
      <p:pic>
        <p:nvPicPr>
          <p:cNvPr id="13314" name="Picture 2" descr="G:\TALES\peg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09638"/>
            <a:ext cx="6705600" cy="5038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PRINCIPIANTE_185.jpg"/>
          <p:cNvPicPr>
            <a:picLocks noGrp="1" noChangeAspect="1"/>
          </p:cNvPicPr>
          <p:nvPr>
            <p:ph sz="half" idx="1"/>
          </p:nvPr>
        </p:nvPicPr>
        <p:blipFill>
          <a:blip r:embed="rId2"/>
          <a:stretch>
            <a:fillRect/>
          </a:stretch>
        </p:blipFill>
        <p:spPr>
          <a:xfrm>
            <a:off x="457200" y="928670"/>
            <a:ext cx="4038600" cy="4786346"/>
          </a:xfrm>
        </p:spPr>
      </p:pic>
      <p:pic>
        <p:nvPicPr>
          <p:cNvPr id="6" name="Espaço Reservado para Conteúdo 5" descr="PRINCIPIANTE_187.jpg"/>
          <p:cNvPicPr>
            <a:picLocks noGrp="1" noChangeAspect="1"/>
          </p:cNvPicPr>
          <p:nvPr>
            <p:ph sz="half" idx="2"/>
          </p:nvPr>
        </p:nvPicPr>
        <p:blipFill>
          <a:blip r:embed="rId3"/>
          <a:stretch>
            <a:fillRect/>
          </a:stretch>
        </p:blipFill>
        <p:spPr>
          <a:xfrm>
            <a:off x="4714876" y="857232"/>
            <a:ext cx="3857652" cy="4857784"/>
          </a:xfr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PRINCIPIANTE_188_01.jpg"/>
          <p:cNvPicPr>
            <a:picLocks noGrp="1" noChangeAspect="1"/>
          </p:cNvPicPr>
          <p:nvPr>
            <p:ph sz="half" idx="1"/>
          </p:nvPr>
        </p:nvPicPr>
        <p:blipFill>
          <a:blip r:embed="rId2"/>
          <a:stretch>
            <a:fillRect/>
          </a:stretch>
        </p:blipFill>
        <p:spPr>
          <a:xfrm>
            <a:off x="480060" y="1285860"/>
            <a:ext cx="3992880" cy="4055601"/>
          </a:xfrm>
        </p:spPr>
      </p:pic>
      <p:pic>
        <p:nvPicPr>
          <p:cNvPr id="6" name="Espaço Reservado para Conteúdo 5" descr="PRINCIPIANTE_188_2.jpg"/>
          <p:cNvPicPr>
            <a:picLocks noGrp="1" noChangeAspect="1"/>
          </p:cNvPicPr>
          <p:nvPr>
            <p:ph sz="half" idx="2"/>
          </p:nvPr>
        </p:nvPicPr>
        <p:blipFill>
          <a:blip r:embed="rId3"/>
          <a:stretch>
            <a:fillRect/>
          </a:stretch>
        </p:blipFill>
        <p:spPr>
          <a:xfrm>
            <a:off x="4648200" y="1285860"/>
            <a:ext cx="4038600" cy="4000528"/>
          </a:xfrm>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ítulo 1"/>
          <p:cNvSpPr>
            <a:spLocks noGrp="1"/>
          </p:cNvSpPr>
          <p:nvPr>
            <p:ph type="title"/>
          </p:nvPr>
        </p:nvSpPr>
        <p:spPr>
          <a:xfrm>
            <a:off x="457200" y="260648"/>
            <a:ext cx="8229600" cy="720080"/>
          </a:xfrm>
        </p:spPr>
        <p:txBody>
          <a:bodyPr/>
          <a:lstStyle/>
          <a:p>
            <a:pPr algn="ctr" eaLnBrk="1" hangingPunct="1"/>
            <a:r>
              <a:rPr lang="pt-BR" b="1" dirty="0" smtClean="0">
                <a:solidFill>
                  <a:srgbClr val="FF0000"/>
                </a:solidFill>
              </a:rPr>
              <a:t>O Algodão e o RN!</a:t>
            </a:r>
          </a:p>
        </p:txBody>
      </p:sp>
      <p:sp>
        <p:nvSpPr>
          <p:cNvPr id="3" name="Espaço Reservado para Conteúdo 2"/>
          <p:cNvSpPr>
            <a:spLocks noGrp="1"/>
          </p:cNvSpPr>
          <p:nvPr>
            <p:ph idx="1"/>
          </p:nvPr>
        </p:nvSpPr>
        <p:spPr>
          <a:xfrm>
            <a:off x="457200" y="1268760"/>
            <a:ext cx="8229600" cy="5055841"/>
          </a:xfrm>
        </p:spPr>
        <p:txBody>
          <a:bodyPr rtlCol="0">
            <a:noAutofit/>
          </a:bodyPr>
          <a:lstStyle/>
          <a:p>
            <a:pPr algn="just" eaLnBrk="1" fontAlgn="auto" hangingPunct="1">
              <a:spcAft>
                <a:spcPts val="0"/>
              </a:spcAft>
              <a:defRPr/>
            </a:pPr>
            <a:r>
              <a:rPr lang="pt-BR" sz="2800" dirty="0" smtClean="0"/>
              <a:t>Se no sudeste o Café tornou-se rei, aqui no RN quem assumia este papel era o Algodão;</a:t>
            </a:r>
          </a:p>
          <a:p>
            <a:pPr algn="just" eaLnBrk="1" fontAlgn="auto" hangingPunct="1">
              <a:spcAft>
                <a:spcPts val="0"/>
              </a:spcAft>
              <a:defRPr/>
            </a:pPr>
            <a:r>
              <a:rPr lang="pt-BR" sz="2800" dirty="0" smtClean="0"/>
              <a:t>Este produto já era conhecido pelos povos Pré-Históricos do nosso estado e o capitalismo deu novas cores para ele no cenário internacional e local;</a:t>
            </a:r>
          </a:p>
          <a:p>
            <a:pPr algn="just" eaLnBrk="1" fontAlgn="auto" hangingPunct="1">
              <a:spcAft>
                <a:spcPts val="0"/>
              </a:spcAft>
              <a:defRPr/>
            </a:pPr>
            <a:r>
              <a:rPr lang="pt-BR" sz="2800" dirty="0" smtClean="0"/>
              <a:t>Nos séculos XVIII e XIX </a:t>
            </a:r>
            <a:r>
              <a:rPr lang="pt-BR" sz="2800" b="1" dirty="0" smtClean="0"/>
              <a:t>os Estados Unidos fizeram que produzíssemos para abastecer os teares ingleses </a:t>
            </a:r>
            <a:r>
              <a:rPr lang="pt-BR" sz="2800" dirty="0" smtClean="0"/>
              <a:t>(Independência e Guerra de Secessão ou Civil Americana).</a:t>
            </a:r>
            <a:endParaRPr lang="pt-BR" sz="2800" dirty="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ppt_x"/>
                                          </p:val>
                                        </p:tav>
                                        <p:tav tm="100000">
                                          <p:val>
                                            <p:strVal val="#ppt_x"/>
                                          </p:val>
                                        </p:tav>
                                      </p:tavLst>
                                    </p:anim>
                                    <p:anim calcmode="lin" valueType="num">
                                      <p:cBhvr additive="base">
                                        <p:cTn id="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ítulo 1"/>
          <p:cNvSpPr>
            <a:spLocks noGrp="1"/>
          </p:cNvSpPr>
          <p:nvPr>
            <p:ph type="title"/>
          </p:nvPr>
        </p:nvSpPr>
        <p:spPr>
          <a:xfrm>
            <a:off x="457200" y="428604"/>
            <a:ext cx="8229600" cy="642942"/>
          </a:xfrm>
        </p:spPr>
        <p:txBody>
          <a:bodyPr/>
          <a:lstStyle/>
          <a:p>
            <a:pPr algn="ctr" eaLnBrk="1" hangingPunct="1"/>
            <a:r>
              <a:rPr lang="pt-BR" b="1" dirty="0" smtClean="0">
                <a:solidFill>
                  <a:srgbClr val="FF0000"/>
                </a:solidFill>
              </a:rPr>
              <a:t>Evolução da cotonicultura</a:t>
            </a:r>
          </a:p>
        </p:txBody>
      </p:sp>
      <p:graphicFrame>
        <p:nvGraphicFramePr>
          <p:cNvPr id="5" name="Espaço Reservado para Conteúdo 4"/>
          <p:cNvGraphicFramePr>
            <a:graphicFrameLocks noGrp="1"/>
          </p:cNvGraphicFramePr>
          <p:nvPr>
            <p:ph idx="1"/>
          </p:nvPr>
        </p:nvGraphicFramePr>
        <p:xfrm>
          <a:off x="457200" y="1600200"/>
          <a:ext cx="8229600" cy="4389120"/>
        </p:xfrm>
        <a:graphic>
          <a:graphicData uri="http://schemas.openxmlformats.org/drawingml/2006/table">
            <a:tbl>
              <a:tblPr firstRow="1" bandRow="1">
                <a:tableStyleId>{5940675A-B579-460E-94D1-54222C63F5DA}</a:tableStyleId>
              </a:tblPr>
              <a:tblGrid>
                <a:gridCol w="4114800"/>
                <a:gridCol w="4114800"/>
              </a:tblGrid>
              <a:tr h="370840">
                <a:tc>
                  <a:txBody>
                    <a:bodyPr/>
                    <a:lstStyle/>
                    <a:p>
                      <a:pPr>
                        <a:lnSpc>
                          <a:spcPct val="150000"/>
                        </a:lnSpc>
                        <a:spcAft>
                          <a:spcPts val="0"/>
                        </a:spcAft>
                      </a:pPr>
                      <a:r>
                        <a:rPr lang="pt-BR" sz="2400" b="1" dirty="0">
                          <a:solidFill>
                            <a:srgbClr val="000000"/>
                          </a:solidFill>
                          <a:latin typeface="Times New Roman" pitchFamily="18" charset="0"/>
                          <a:ea typeface="Times New Roman"/>
                          <a:cs typeface="Times New Roman" pitchFamily="18" charset="0"/>
                        </a:rPr>
                        <a:t>Ano</a:t>
                      </a:r>
                      <a:endParaRPr lang="pt-BR" sz="2400" dirty="0">
                        <a:solidFill>
                          <a:srgbClr val="000000"/>
                        </a:solidFill>
                        <a:latin typeface="Times New Roman" pitchFamily="18" charset="0"/>
                        <a:ea typeface="Times New Roman"/>
                        <a:cs typeface="Times New Roman" pitchFamily="18" charset="0"/>
                      </a:endParaRPr>
                    </a:p>
                  </a:txBody>
                  <a:tcPr marL="68580" marR="68580" marT="0" marB="0"/>
                </a:tc>
                <a:tc>
                  <a:txBody>
                    <a:bodyPr/>
                    <a:lstStyle/>
                    <a:p>
                      <a:pPr>
                        <a:lnSpc>
                          <a:spcPct val="150000"/>
                        </a:lnSpc>
                        <a:spcAft>
                          <a:spcPts val="0"/>
                        </a:spcAft>
                      </a:pPr>
                      <a:r>
                        <a:rPr lang="pt-BR" sz="2400" b="1" dirty="0">
                          <a:solidFill>
                            <a:srgbClr val="000000"/>
                          </a:solidFill>
                          <a:latin typeface="Times New Roman" pitchFamily="18" charset="0"/>
                          <a:ea typeface="Times New Roman"/>
                          <a:cs typeface="Times New Roman" pitchFamily="18" charset="0"/>
                        </a:rPr>
                        <a:t>Arrobas de algodão exportado</a:t>
                      </a:r>
                      <a:endParaRPr lang="pt-BR" sz="2400" dirty="0">
                        <a:solidFill>
                          <a:srgbClr val="000000"/>
                        </a:solidFill>
                        <a:latin typeface="Times New Roman" pitchFamily="18" charset="0"/>
                        <a:ea typeface="Times New Roman"/>
                        <a:cs typeface="Times New Roman" pitchFamily="18" charset="0"/>
                      </a:endParaRPr>
                    </a:p>
                  </a:txBody>
                  <a:tcPr marL="68580" marR="68580" marT="0" marB="0"/>
                </a:tc>
              </a:tr>
              <a:tr h="370840">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1848</a:t>
                      </a:r>
                    </a:p>
                  </a:txBody>
                  <a:tcPr marL="68580" marR="68580" marT="0" marB="0"/>
                </a:tc>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6.000</a:t>
                      </a:r>
                    </a:p>
                  </a:txBody>
                  <a:tcPr marL="68580" marR="68580" marT="0" marB="0"/>
                </a:tc>
              </a:tr>
              <a:tr h="370840">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1851</a:t>
                      </a:r>
                    </a:p>
                  </a:txBody>
                  <a:tcPr marL="68580" marR="68580" marT="0" marB="0"/>
                </a:tc>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13.528</a:t>
                      </a:r>
                    </a:p>
                  </a:txBody>
                  <a:tcPr marL="68580" marR="68580" marT="0" marB="0"/>
                </a:tc>
              </a:tr>
              <a:tr h="370840">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1866</a:t>
                      </a:r>
                    </a:p>
                  </a:txBody>
                  <a:tcPr marL="68580" marR="68580" marT="0" marB="0"/>
                </a:tc>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140.000</a:t>
                      </a:r>
                    </a:p>
                  </a:txBody>
                  <a:tcPr marL="68580" marR="68580" marT="0" marB="0"/>
                </a:tc>
              </a:tr>
              <a:tr h="370840">
                <a:tc>
                  <a:txBody>
                    <a:bodyPr/>
                    <a:lstStyle/>
                    <a:p>
                      <a:pPr>
                        <a:lnSpc>
                          <a:spcPct val="150000"/>
                        </a:lnSpc>
                        <a:spcAft>
                          <a:spcPts val="0"/>
                        </a:spcAft>
                      </a:pPr>
                      <a:endParaRPr lang="pt-BR" sz="2400">
                        <a:solidFill>
                          <a:srgbClr val="000000"/>
                        </a:solidFill>
                        <a:latin typeface="Times New Roman" pitchFamily="18" charset="0"/>
                        <a:ea typeface="Times New Roman"/>
                        <a:cs typeface="Times New Roman" pitchFamily="18" charset="0"/>
                      </a:endParaRPr>
                    </a:p>
                  </a:txBody>
                  <a:tcPr marL="68580" marR="68580" marT="0" marB="0"/>
                </a:tc>
                <a:tc>
                  <a:txBody>
                    <a:bodyPr/>
                    <a:lstStyle/>
                    <a:p>
                      <a:pPr>
                        <a:lnSpc>
                          <a:spcPct val="150000"/>
                        </a:lnSpc>
                        <a:spcAft>
                          <a:spcPts val="0"/>
                        </a:spcAft>
                      </a:pPr>
                      <a:r>
                        <a:rPr lang="pt-BR" sz="2400" dirty="0">
                          <a:solidFill>
                            <a:srgbClr val="000000"/>
                          </a:solidFill>
                          <a:latin typeface="Times New Roman" pitchFamily="18" charset="0"/>
                          <a:ea typeface="Times New Roman"/>
                          <a:cs typeface="Times New Roman" pitchFamily="18" charset="0"/>
                        </a:rPr>
                        <a:t>Fonte: SANTOS, Paulo </a:t>
                      </a:r>
                      <a:r>
                        <a:rPr lang="pt-BR" sz="2400" dirty="0" err="1">
                          <a:solidFill>
                            <a:srgbClr val="000000"/>
                          </a:solidFill>
                          <a:latin typeface="Times New Roman" pitchFamily="18" charset="0"/>
                          <a:ea typeface="Times New Roman"/>
                          <a:cs typeface="Times New Roman" pitchFamily="18" charset="0"/>
                        </a:rPr>
                        <a:t>P.dos.</a:t>
                      </a:r>
                      <a:r>
                        <a:rPr lang="pt-BR" sz="2400" dirty="0">
                          <a:solidFill>
                            <a:srgbClr val="000000"/>
                          </a:solidFill>
                          <a:latin typeface="Times New Roman" pitchFamily="18" charset="0"/>
                          <a:ea typeface="Times New Roman"/>
                          <a:cs typeface="Times New Roman" pitchFamily="18" charset="0"/>
                        </a:rPr>
                        <a:t> </a:t>
                      </a:r>
                      <a:r>
                        <a:rPr lang="pt-BR" sz="2400" i="1" dirty="0">
                          <a:solidFill>
                            <a:srgbClr val="000000"/>
                          </a:solidFill>
                          <a:latin typeface="Times New Roman" pitchFamily="18" charset="0"/>
                          <a:ea typeface="Times New Roman"/>
                          <a:cs typeface="Times New Roman" pitchFamily="18" charset="0"/>
                        </a:rPr>
                        <a:t>Evolução econômica do Rio Grande do Norte.Natal: Clima,1994.p.94-95</a:t>
                      </a:r>
                      <a:endParaRPr lang="pt-BR" sz="2400" dirty="0">
                        <a:solidFill>
                          <a:srgbClr val="000000"/>
                        </a:solidFill>
                        <a:latin typeface="Times New Roman" pitchFamily="18" charset="0"/>
                        <a:ea typeface="Times New Roman"/>
                        <a:cs typeface="Times New Roman" pitchFamily="18" charset="0"/>
                      </a:endParaRPr>
                    </a:p>
                  </a:txBody>
                  <a:tcPr marL="68580" marR="68580" marT="0" marB="0"/>
                </a:tc>
              </a:tr>
            </a:tbl>
          </a:graphicData>
        </a:graphic>
      </p:graphicFrame>
    </p:spTree>
  </p:cSld>
  <p:clrMapOvr>
    <a:masterClrMapping/>
  </p:clrMapOvr>
  <p:transition spd="slow">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8640"/>
            <a:ext cx="8229600" cy="504056"/>
          </a:xfrm>
        </p:spPr>
        <p:txBody>
          <a:bodyPr rtlCol="0">
            <a:noAutofit/>
          </a:bodyPr>
          <a:lstStyle/>
          <a:p>
            <a:pPr algn="ctr" eaLnBrk="1" fontAlgn="auto" hangingPunct="1">
              <a:spcAft>
                <a:spcPts val="0"/>
              </a:spcAft>
              <a:defRPr/>
            </a:pPr>
            <a:r>
              <a:rPr lang="pt-BR" sz="4000" b="1" dirty="0" smtClean="0">
                <a:solidFill>
                  <a:srgbClr val="FF0000"/>
                </a:solidFill>
              </a:rPr>
              <a:t>Nasce a República no RN (e tarde viu)!</a:t>
            </a:r>
            <a:endParaRPr lang="pt-BR" sz="4000" b="1" dirty="0">
              <a:solidFill>
                <a:srgbClr val="FF0000"/>
              </a:solidFill>
            </a:endParaRPr>
          </a:p>
        </p:txBody>
      </p:sp>
      <p:sp>
        <p:nvSpPr>
          <p:cNvPr id="3" name="Espaço Reservado para Conteúdo 2"/>
          <p:cNvSpPr>
            <a:spLocks noGrp="1"/>
          </p:cNvSpPr>
          <p:nvPr>
            <p:ph idx="1"/>
          </p:nvPr>
        </p:nvSpPr>
        <p:spPr>
          <a:xfrm>
            <a:off x="251520" y="692696"/>
            <a:ext cx="8435280" cy="5631905"/>
          </a:xfrm>
        </p:spPr>
        <p:txBody>
          <a:bodyPr rtlCol="0">
            <a:noAutofit/>
          </a:bodyPr>
          <a:lstStyle/>
          <a:p>
            <a:pPr algn="just" eaLnBrk="1" fontAlgn="auto" hangingPunct="1">
              <a:spcAft>
                <a:spcPts val="0"/>
              </a:spcAft>
              <a:defRPr/>
            </a:pPr>
            <a:r>
              <a:rPr lang="pt-BR" dirty="0" smtClean="0"/>
              <a:t>A República fora inaugurada em nosso estado pela mesma família que estava ligada ao poder desde o início da nossa colonização, os Albuquerque Maranhão;</a:t>
            </a:r>
          </a:p>
          <a:p>
            <a:pPr algn="just" eaLnBrk="1" fontAlgn="auto" hangingPunct="1">
              <a:spcAft>
                <a:spcPts val="0"/>
              </a:spcAft>
              <a:defRPr/>
            </a:pPr>
            <a:r>
              <a:rPr lang="pt-BR" dirty="0" smtClean="0"/>
              <a:t>Mas a massa esmagadora da população não conhecia ao certo ou nunca tinha ouvido falar o que era essa tal de República;</a:t>
            </a:r>
          </a:p>
          <a:p>
            <a:pPr algn="just" eaLnBrk="1" fontAlgn="auto" hangingPunct="1">
              <a:spcAft>
                <a:spcPts val="0"/>
              </a:spcAft>
              <a:defRPr/>
            </a:pPr>
            <a:r>
              <a:rPr lang="pt-BR" dirty="0" smtClean="0"/>
              <a:t>O Partido Republicano só foi fundado por aqui no dia 27 de janeiro de 1889, mesmo ano da Proclamação;</a:t>
            </a:r>
          </a:p>
          <a:p>
            <a:pPr algn="just" eaLnBrk="1" fontAlgn="auto" hangingPunct="1">
              <a:spcAft>
                <a:spcPts val="0"/>
              </a:spcAft>
              <a:defRPr/>
            </a:pPr>
            <a:r>
              <a:rPr lang="pt-BR" dirty="0" smtClean="0"/>
              <a:t>Como também o meio de comunicação responsável por difundir as ideias e os ideais republicanos, o jornal A República, em resumo, quase vinte anos depois da fundação do </a:t>
            </a:r>
            <a:r>
              <a:rPr lang="pt-BR" b="1" dirty="0" smtClean="0"/>
              <a:t>Manifesto Republicano em 1870 o RN embarcou na idéia</a:t>
            </a:r>
            <a:r>
              <a:rPr lang="pt-BR" dirty="0" smtClean="0"/>
              <a:t>.</a:t>
            </a:r>
            <a:endParaRPr lang="pt-BR"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79512" y="188640"/>
            <a:ext cx="8784976" cy="5937523"/>
          </a:xfrm>
        </p:spPr>
        <p:txBody>
          <a:bodyPr rtlCol="0">
            <a:noAutofit/>
          </a:bodyPr>
          <a:lstStyle/>
          <a:p>
            <a:pPr algn="just" eaLnBrk="1" fontAlgn="auto" hangingPunct="1">
              <a:spcAft>
                <a:spcPts val="0"/>
              </a:spcAft>
              <a:defRPr/>
            </a:pPr>
            <a:r>
              <a:rPr lang="pt-BR" sz="3200" dirty="0" smtClean="0"/>
              <a:t>Pedro Velho Albuquerque Maranhão fora o primeiro governador, sua família era ligada à cultura canavieira e ao litoral, mas também se beneficiavam com o sal;</a:t>
            </a:r>
          </a:p>
          <a:p>
            <a:pPr algn="just" eaLnBrk="1" fontAlgn="auto" hangingPunct="1">
              <a:spcAft>
                <a:spcPts val="0"/>
              </a:spcAft>
              <a:defRPr/>
            </a:pPr>
            <a:r>
              <a:rPr lang="pt-BR" sz="3200" dirty="0" smtClean="0"/>
              <a:t>Os usos do </a:t>
            </a:r>
            <a:r>
              <a:rPr lang="pt-BR" sz="3200" b="1" u="sng" dirty="0" smtClean="0"/>
              <a:t>Coronelismo, Clientelismo, Voto de Cabresto</a:t>
            </a:r>
            <a:r>
              <a:rPr lang="pt-BR" sz="3200" dirty="0" smtClean="0"/>
              <a:t> garantiam que o RN fosse o </a:t>
            </a:r>
            <a:r>
              <a:rPr lang="pt-BR" sz="3200" b="1" u="sng" dirty="0" smtClean="0"/>
              <a:t>Curral Eleitoral</a:t>
            </a:r>
            <a:r>
              <a:rPr lang="pt-BR" sz="3200" dirty="0" smtClean="0"/>
              <a:t> da família;</a:t>
            </a:r>
          </a:p>
          <a:p>
            <a:pPr algn="just" eaLnBrk="1" fontAlgn="auto" hangingPunct="1">
              <a:spcAft>
                <a:spcPts val="0"/>
              </a:spcAft>
              <a:defRPr/>
            </a:pPr>
            <a:r>
              <a:rPr lang="pt-BR" sz="3200" dirty="0" smtClean="0"/>
              <a:t>Outros dois fatores que facilitaram o poder oligárquico, foram o </a:t>
            </a:r>
            <a:r>
              <a:rPr lang="pt-BR" sz="3200" b="1" dirty="0" smtClean="0"/>
              <a:t>federalismo</a:t>
            </a:r>
            <a:r>
              <a:rPr lang="pt-BR" sz="3200" dirty="0" smtClean="0"/>
              <a:t> estabelecido na Constituição de 1891 e o acordo feito no governo do presidente </a:t>
            </a:r>
            <a:r>
              <a:rPr lang="pt-BR" sz="3200" b="1" dirty="0" smtClean="0"/>
              <a:t>Campos Sales </a:t>
            </a:r>
            <a:r>
              <a:rPr lang="pt-BR" sz="3200" dirty="0" smtClean="0"/>
              <a:t>entre as oligarquias e o poder central que ficou conhecido com </a:t>
            </a:r>
            <a:r>
              <a:rPr lang="pt-BR" sz="3200" b="1" dirty="0" smtClean="0"/>
              <a:t>Política dos Governadores. </a:t>
            </a:r>
            <a:endParaRPr lang="pt-BR" sz="3200" dirty="0"/>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ítulo 1"/>
          <p:cNvSpPr>
            <a:spLocks noGrp="1"/>
          </p:cNvSpPr>
          <p:nvPr>
            <p:ph type="title"/>
          </p:nvPr>
        </p:nvSpPr>
        <p:spPr>
          <a:xfrm>
            <a:off x="285750" y="116632"/>
            <a:ext cx="8643938" cy="2592289"/>
          </a:xfrm>
        </p:spPr>
        <p:txBody>
          <a:bodyPr/>
          <a:lstStyle/>
          <a:p>
            <a:pPr eaLnBrk="1" hangingPunct="1"/>
            <a:r>
              <a:rPr lang="pt-BR" sz="2600" b="1" dirty="0" smtClean="0">
                <a:solidFill>
                  <a:srgbClr val="FF0000"/>
                </a:solidFill>
              </a:rPr>
              <a:t>AINDA SOBRE OS NATIVOS:</a:t>
            </a:r>
            <a:br>
              <a:rPr lang="pt-BR" sz="2600" b="1" dirty="0" smtClean="0">
                <a:solidFill>
                  <a:srgbClr val="FF0000"/>
                </a:solidFill>
              </a:rPr>
            </a:br>
            <a:r>
              <a:rPr lang="pt-BR" sz="2600" b="1" dirty="0" smtClean="0"/>
              <a:t>Como você pode ver abaixo, havia inúmeras tribos vivendo onde hoje denominamos de RN. Para um melhor estudo e compreensão dividiu-se as tribos em dois grandes grupos.</a:t>
            </a:r>
            <a:br>
              <a:rPr lang="pt-BR" sz="2600" b="1" dirty="0" smtClean="0"/>
            </a:br>
            <a:r>
              <a:rPr lang="pt-BR" sz="2600" b="1" dirty="0" smtClean="0"/>
              <a:t>Os índios do litoral foram nomeados de Potiguares e os do interior  </a:t>
            </a:r>
            <a:r>
              <a:rPr lang="pt-BR" sz="2600" b="1" dirty="0" err="1" smtClean="0"/>
              <a:t>Tarairiús</a:t>
            </a:r>
            <a:r>
              <a:rPr lang="pt-BR" sz="2600" b="1" dirty="0" smtClean="0"/>
              <a:t>.</a:t>
            </a:r>
          </a:p>
        </p:txBody>
      </p:sp>
      <p:pic>
        <p:nvPicPr>
          <p:cNvPr id="4" name="Espaço Reservado para Conteúdo 3" descr="222.jpg"/>
          <p:cNvPicPr>
            <a:picLocks noGrp="1" noChangeAspect="1"/>
          </p:cNvPicPr>
          <p:nvPr>
            <p:ph idx="1"/>
          </p:nvPr>
        </p:nvPicPr>
        <p:blipFill>
          <a:blip r:embed="rId2"/>
          <a:stretch>
            <a:fillRect/>
          </a:stretch>
        </p:blipFill>
        <p:spPr>
          <a:xfrm rot="16200000">
            <a:off x="2555776" y="260648"/>
            <a:ext cx="3816424" cy="8712968"/>
          </a:xfrm>
        </p:spPr>
      </p:pic>
    </p:spTree>
  </p:cSld>
  <p:clrMapOvr>
    <a:masterClrMapping/>
  </p:clrMapOvr>
  <p:transition spd="slow">
    <p:plus/>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ítulo 1"/>
          <p:cNvSpPr>
            <a:spLocks noGrp="1"/>
          </p:cNvSpPr>
          <p:nvPr>
            <p:ph type="title"/>
          </p:nvPr>
        </p:nvSpPr>
        <p:spPr>
          <a:xfrm>
            <a:off x="457200" y="285728"/>
            <a:ext cx="8229600" cy="695000"/>
          </a:xfrm>
        </p:spPr>
        <p:txBody>
          <a:bodyPr/>
          <a:lstStyle/>
          <a:p>
            <a:pPr algn="ctr" eaLnBrk="1" hangingPunct="1"/>
            <a:r>
              <a:rPr lang="pt-BR" sz="3200" b="1" dirty="0" smtClean="0">
                <a:solidFill>
                  <a:srgbClr val="FF0000"/>
                </a:solidFill>
              </a:rPr>
              <a:t>A ascensão dos Bezerra Medeiros e o “mui amigo” Ferreira Chaves! </a:t>
            </a:r>
          </a:p>
        </p:txBody>
      </p:sp>
      <p:sp>
        <p:nvSpPr>
          <p:cNvPr id="46083" name="Espaço Reservado para Conteúdo 2"/>
          <p:cNvSpPr>
            <a:spLocks noGrp="1"/>
          </p:cNvSpPr>
          <p:nvPr>
            <p:ph idx="1"/>
          </p:nvPr>
        </p:nvSpPr>
        <p:spPr>
          <a:xfrm>
            <a:off x="179512" y="1124744"/>
            <a:ext cx="8712968" cy="5447506"/>
          </a:xfrm>
        </p:spPr>
        <p:txBody>
          <a:bodyPr/>
          <a:lstStyle/>
          <a:p>
            <a:pPr algn="just" eaLnBrk="1" hangingPunct="1"/>
            <a:r>
              <a:rPr lang="pt-BR" sz="2400" dirty="0" smtClean="0"/>
              <a:t>No seu segundo mandato ele traiu os Albuquerque Maranhão e se aliou a oligarquia dos Bezerra Medeiros, ligados a região do Seridó e a cotonicultura (algodão), eram dados  os primeiros passos do poder rumo ao interior;</a:t>
            </a:r>
          </a:p>
          <a:p>
            <a:pPr algn="just" eaLnBrk="1" hangingPunct="1"/>
            <a:r>
              <a:rPr lang="pt-BR" sz="2400" dirty="0" smtClean="0"/>
              <a:t>Antes, o Ferreira conseguiu emplacar seu sucessor, o Antônio de Souza e em seguida subia ao poder o José Augusto Bezerra de Medeiros. Puxou inclusive a sardinha para seu lado (e da sua família) ao criar o Serviço de Algodão;</a:t>
            </a:r>
          </a:p>
          <a:p>
            <a:pPr algn="just" eaLnBrk="1" hangingPunct="1"/>
            <a:r>
              <a:rPr lang="pt-BR" sz="2400" dirty="0" smtClean="0"/>
              <a:t>Merece destaque a iniciativa do senador </a:t>
            </a:r>
            <a:r>
              <a:rPr lang="pt-BR" sz="2400" dirty="0" err="1" smtClean="0"/>
              <a:t>Juvernal</a:t>
            </a:r>
            <a:r>
              <a:rPr lang="pt-BR" sz="2400" dirty="0" smtClean="0"/>
              <a:t> Lamartine ao instituir durante o governo de José Augusto o direito de votar a professora Celina Guimarães Viana, pense numa mulher fera, até juíza de futebol ela foi, olha que isto ocorreu em 1927;</a:t>
            </a:r>
          </a:p>
          <a:p>
            <a:pPr algn="just" eaLnBrk="1" hangingPunct="1"/>
            <a:r>
              <a:rPr lang="pt-BR" sz="2400" dirty="0" smtClean="0"/>
              <a:t>O voto de acordo com a </a:t>
            </a:r>
            <a:r>
              <a:rPr lang="pt-BR" sz="2400" b="1" dirty="0" smtClean="0"/>
              <a:t>Constituição de 1891 era restrito aos homens, alfabetizados e maiores de 18 anos.</a:t>
            </a:r>
            <a:endParaRPr lang="pt-BR" sz="2400" dirty="0" smtClean="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fade">
                                      <p:cBhvr>
                                        <p:cTn id="7" dur="1000"/>
                                        <p:tgtEl>
                                          <p:spTgt spid="46082"/>
                                        </p:tgtEl>
                                      </p:cBhvr>
                                    </p:animEffect>
                                    <p:anim calcmode="lin" valueType="num">
                                      <p:cBhvr>
                                        <p:cTn id="8" dur="1000" fill="hold"/>
                                        <p:tgtEl>
                                          <p:spTgt spid="46082"/>
                                        </p:tgtEl>
                                        <p:attrNameLst>
                                          <p:attrName>ppt_x</p:attrName>
                                        </p:attrNameLst>
                                      </p:cBhvr>
                                      <p:tavLst>
                                        <p:tav tm="0">
                                          <p:val>
                                            <p:strVal val="#ppt_x"/>
                                          </p:val>
                                        </p:tav>
                                        <p:tav tm="100000">
                                          <p:val>
                                            <p:strVal val="#ppt_x"/>
                                          </p:val>
                                        </p:tav>
                                      </p:tavLst>
                                    </p:anim>
                                    <p:anim calcmode="lin" valueType="num">
                                      <p:cBhvr>
                                        <p:cTn id="9" dur="1000" fill="hold"/>
                                        <p:tgtEl>
                                          <p:spTgt spid="460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6083">
                                            <p:txEl>
                                              <p:pRg st="0" end="0"/>
                                            </p:txEl>
                                          </p:spTgt>
                                        </p:tgtEl>
                                        <p:attrNameLst>
                                          <p:attrName>style.visibility</p:attrName>
                                        </p:attrNameLst>
                                      </p:cBhvr>
                                      <p:to>
                                        <p:strVal val="visible"/>
                                      </p:to>
                                    </p:set>
                                    <p:animEffect transition="in" filter="barn(inVertical)">
                                      <p:cBhvr>
                                        <p:cTn id="14" dur="500"/>
                                        <p:tgtEl>
                                          <p:spTgt spid="4608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6083">
                                            <p:txEl>
                                              <p:pRg st="1" end="1"/>
                                            </p:txEl>
                                          </p:spTgt>
                                        </p:tgtEl>
                                        <p:attrNameLst>
                                          <p:attrName>style.visibility</p:attrName>
                                        </p:attrNameLst>
                                      </p:cBhvr>
                                      <p:to>
                                        <p:strVal val="visible"/>
                                      </p:to>
                                    </p:set>
                                    <p:animEffect transition="in" filter="barn(inVertical)">
                                      <p:cBhvr>
                                        <p:cTn id="19" dur="500"/>
                                        <p:tgtEl>
                                          <p:spTgt spid="4608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6083">
                                            <p:txEl>
                                              <p:pRg st="2" end="2"/>
                                            </p:txEl>
                                          </p:spTgt>
                                        </p:tgtEl>
                                        <p:attrNameLst>
                                          <p:attrName>style.visibility</p:attrName>
                                        </p:attrNameLst>
                                      </p:cBhvr>
                                      <p:to>
                                        <p:strVal val="visible"/>
                                      </p:to>
                                    </p:set>
                                    <p:animEffect transition="in" filter="barn(inVertical)">
                                      <p:cBhvr>
                                        <p:cTn id="24" dur="500"/>
                                        <p:tgtEl>
                                          <p:spTgt spid="4608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6083">
                                            <p:txEl>
                                              <p:pRg st="3" end="3"/>
                                            </p:txEl>
                                          </p:spTgt>
                                        </p:tgtEl>
                                        <p:attrNameLst>
                                          <p:attrName>style.visibility</p:attrName>
                                        </p:attrNameLst>
                                      </p:cBhvr>
                                      <p:to>
                                        <p:strVal val="visible"/>
                                      </p:to>
                                    </p:set>
                                    <p:animEffect transition="in" filter="barn(inVertical)">
                                      <p:cBhvr>
                                        <p:cTn id="29"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Documents and Settings\Talles\Meus documentos\RN PARA PRINCIPIANTES\Mulheres pioneiras.jpg"/>
          <p:cNvPicPr/>
          <p:nvPr/>
        </p:nvPicPr>
        <p:blipFill>
          <a:blip r:embed="rId2"/>
          <a:srcRect/>
          <a:stretch>
            <a:fillRect/>
          </a:stretch>
        </p:blipFill>
        <p:spPr bwMode="auto">
          <a:xfrm>
            <a:off x="323528" y="332656"/>
            <a:ext cx="8568952" cy="6408712"/>
          </a:xfrm>
          <a:prstGeom prst="rect">
            <a:avLst/>
          </a:prstGeom>
          <a:noFill/>
          <a:ln w="9525">
            <a:noFill/>
            <a:miter lim="800000"/>
            <a:headEnd/>
            <a:tailEnd/>
          </a:ln>
        </p:spPr>
      </p:pic>
    </p:spTree>
    <p:extLst>
      <p:ext uri="{BB962C8B-B14F-4D97-AF65-F5344CB8AC3E}">
        <p14:creationId xmlns:p14="http://schemas.microsoft.com/office/powerpoint/2010/main" val="240532139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nvPr/>
        </p:nvPicPr>
        <p:blipFill>
          <a:blip r:embed="rId2">
            <a:grayscl/>
          </a:blip>
          <a:srcRect/>
          <a:stretch>
            <a:fillRect/>
          </a:stretch>
        </p:blipFill>
        <p:spPr bwMode="auto">
          <a:xfrm>
            <a:off x="1806892" y="922337"/>
            <a:ext cx="5530215" cy="5013325"/>
          </a:xfrm>
          <a:prstGeom prst="rect">
            <a:avLst/>
          </a:prstGeom>
          <a:noFill/>
          <a:ln w="9525">
            <a:noFill/>
            <a:miter lim="800000"/>
            <a:headEnd/>
            <a:tailEnd/>
          </a:ln>
        </p:spPr>
      </p:pic>
    </p:spTree>
    <p:extLst>
      <p:ext uri="{BB962C8B-B14F-4D97-AF65-F5344CB8AC3E}">
        <p14:creationId xmlns:p14="http://schemas.microsoft.com/office/powerpoint/2010/main" val="21953896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nvPr/>
        </p:nvPicPr>
        <p:blipFill>
          <a:blip r:embed="rId2">
            <a:grayscl/>
          </a:blip>
          <a:srcRect/>
          <a:stretch>
            <a:fillRect/>
          </a:stretch>
        </p:blipFill>
        <p:spPr bwMode="auto">
          <a:xfrm>
            <a:off x="755576" y="476672"/>
            <a:ext cx="7488831" cy="5832648"/>
          </a:xfrm>
          <a:prstGeom prst="rect">
            <a:avLst/>
          </a:prstGeom>
          <a:noFill/>
          <a:ln w="9525">
            <a:noFill/>
            <a:miter lim="800000"/>
            <a:headEnd/>
            <a:tailEnd/>
          </a:ln>
        </p:spPr>
      </p:pic>
    </p:spTree>
    <p:extLst>
      <p:ext uri="{BB962C8B-B14F-4D97-AF65-F5344CB8AC3E}">
        <p14:creationId xmlns:p14="http://schemas.microsoft.com/office/powerpoint/2010/main" val="30770088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ítulo 1"/>
          <p:cNvSpPr>
            <a:spLocks noGrp="1"/>
          </p:cNvSpPr>
          <p:nvPr>
            <p:ph type="title"/>
          </p:nvPr>
        </p:nvSpPr>
        <p:spPr>
          <a:xfrm>
            <a:off x="457200" y="0"/>
            <a:ext cx="8229600" cy="692696"/>
          </a:xfrm>
        </p:spPr>
        <p:txBody>
          <a:bodyPr/>
          <a:lstStyle/>
          <a:p>
            <a:pPr algn="ctr" eaLnBrk="1" hangingPunct="1"/>
            <a:r>
              <a:rPr lang="pt-BR" sz="4000" b="1" dirty="0" smtClean="0">
                <a:solidFill>
                  <a:srgbClr val="FF0000"/>
                </a:solidFill>
              </a:rPr>
              <a:t>O cangaço e Mossoró!</a:t>
            </a:r>
          </a:p>
        </p:txBody>
      </p:sp>
      <p:sp>
        <p:nvSpPr>
          <p:cNvPr id="3" name="Espaço Reservado para Conteúdo 2"/>
          <p:cNvSpPr>
            <a:spLocks noGrp="1"/>
          </p:cNvSpPr>
          <p:nvPr>
            <p:ph idx="1"/>
          </p:nvPr>
        </p:nvSpPr>
        <p:spPr>
          <a:xfrm>
            <a:off x="357158" y="836712"/>
            <a:ext cx="8501122" cy="5487889"/>
          </a:xfrm>
        </p:spPr>
        <p:txBody>
          <a:bodyPr rtlCol="0">
            <a:noAutofit/>
          </a:bodyPr>
          <a:lstStyle/>
          <a:p>
            <a:pPr algn="just" eaLnBrk="1" fontAlgn="auto" hangingPunct="1">
              <a:spcAft>
                <a:spcPts val="0"/>
              </a:spcAft>
              <a:defRPr/>
            </a:pPr>
            <a:r>
              <a:rPr lang="pt-BR" sz="2200" b="1" dirty="0" smtClean="0"/>
              <a:t>    Em 85% dos livros e estudos é posto como bandido sanguinário, ladrão, etc. Esquecem que teve a família perseguida, perdera o emprego ainda jovem nos empreendimentos do </a:t>
            </a:r>
            <a:r>
              <a:rPr lang="pt-BR" sz="2200" b="1" dirty="0" err="1" smtClean="0"/>
              <a:t>Delmiro</a:t>
            </a:r>
            <a:r>
              <a:rPr lang="pt-BR" sz="2200" b="1" dirty="0" smtClean="0"/>
              <a:t> </a:t>
            </a:r>
            <a:r>
              <a:rPr lang="pt-BR" sz="2200" b="1" dirty="0" err="1" smtClean="0"/>
              <a:t>Gouvéia</a:t>
            </a:r>
            <a:r>
              <a:rPr lang="pt-BR" sz="2200" b="1" dirty="0" smtClean="0"/>
              <a:t>, conhecido como o Mauá do Nordeste e lançou-se no Banditismo Social. Daí em diante passou a ser marca na cultura e no imaginário nordestino;</a:t>
            </a:r>
          </a:p>
          <a:p>
            <a:pPr algn="just" eaLnBrk="1" fontAlgn="auto" hangingPunct="1">
              <a:spcAft>
                <a:spcPts val="0"/>
              </a:spcAft>
              <a:defRPr/>
            </a:pPr>
            <a:r>
              <a:rPr lang="pt-BR" sz="2200" b="1" dirty="0" smtClean="0"/>
              <a:t>Mossoró soube </a:t>
            </a:r>
            <a:r>
              <a:rPr lang="pt-BR" sz="2200" b="1" dirty="0"/>
              <a:t>disso muito bem em 1927 quando ameaçou invadir a cidade com seu bando caso não pagassem uma determinada quantia em </a:t>
            </a:r>
            <a:r>
              <a:rPr lang="pt-BR" sz="2200" b="1" dirty="0" smtClean="0"/>
              <a:t>dinheiro;</a:t>
            </a:r>
          </a:p>
          <a:p>
            <a:pPr algn="just" eaLnBrk="1" fontAlgn="auto" hangingPunct="1">
              <a:spcAft>
                <a:spcPts val="0"/>
              </a:spcAft>
              <a:defRPr/>
            </a:pPr>
            <a:r>
              <a:rPr lang="pt-BR" sz="2200" b="1" dirty="0" smtClean="0"/>
              <a:t>Em 13 </a:t>
            </a:r>
            <a:r>
              <a:rPr lang="pt-BR" sz="2200" b="1" dirty="0"/>
              <a:t>de junho de 1927 o prefeito Rodolfo Fernandes e os bravos </a:t>
            </a:r>
            <a:r>
              <a:rPr lang="pt-BR" sz="2200" b="1" dirty="0" err="1"/>
              <a:t>mossoroenses</a:t>
            </a:r>
            <a:r>
              <a:rPr lang="pt-BR" sz="2200" b="1" dirty="0"/>
              <a:t> colocaram Lampião e seu bando para correr, chegando a matar dois do seu bando. Dentre eles, o Jararaca que fora enterrado vivo e por incrível que pareça é muito mais visitado no Dia de Finados que o prefeito Rodolfo,  tem gente que acende até velas para ele em busca de um milagre</a:t>
            </a:r>
          </a:p>
        </p:txBody>
      </p:sp>
    </p:spTree>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algn="ctr" eaLnBrk="1" fontAlgn="auto" hangingPunct="1">
              <a:spcAft>
                <a:spcPts val="0"/>
              </a:spcAft>
              <a:defRPr/>
            </a:pPr>
            <a:r>
              <a:rPr lang="pt-BR" b="1" dirty="0" smtClean="0">
                <a:solidFill>
                  <a:srgbClr val="FF0000"/>
                </a:solidFill>
              </a:rPr>
              <a:t>Túmulo de Jararaca e os resistentes!</a:t>
            </a:r>
            <a:endParaRPr lang="pt-BR" b="1" dirty="0">
              <a:solidFill>
                <a:srgbClr val="FF0000"/>
              </a:solidFill>
            </a:endParaRPr>
          </a:p>
        </p:txBody>
      </p:sp>
      <p:pic>
        <p:nvPicPr>
          <p:cNvPr id="5" name="Espaço Reservado para Conteúdo 4" descr="jararaca.JPG"/>
          <p:cNvPicPr>
            <a:picLocks noGrp="1" noChangeAspect="1"/>
          </p:cNvPicPr>
          <p:nvPr>
            <p:ph sz="half" idx="1"/>
          </p:nvPr>
        </p:nvPicPr>
        <p:blipFill>
          <a:blip r:embed="rId2"/>
          <a:stretch>
            <a:fillRect/>
          </a:stretch>
        </p:blipFill>
        <p:spPr>
          <a:xfrm>
            <a:off x="938212" y="1714488"/>
            <a:ext cx="3419473" cy="4053693"/>
          </a:xfrm>
          <a:prstGeom prst="roundRect">
            <a:avLst>
              <a:gd name="adj" fmla="val 8594"/>
            </a:avLst>
          </a:prstGeom>
          <a:solidFill>
            <a:srgbClr val="FFFFFF">
              <a:shade val="85000"/>
            </a:srgbClr>
          </a:solidFill>
          <a:effectLst>
            <a:reflection blurRad="12700" stA="38000" endPos="28000" dist="5000" dir="5400000" sy="-100000" algn="bl" rotWithShape="0"/>
          </a:effectLst>
        </p:spPr>
      </p:pic>
      <p:pic>
        <p:nvPicPr>
          <p:cNvPr id="6" name="Espaço Reservado para Conteúdo 5" descr="resistencia.jpg"/>
          <p:cNvPicPr>
            <a:picLocks noGrp="1" noChangeAspect="1"/>
          </p:cNvPicPr>
          <p:nvPr>
            <p:ph sz="half" idx="2"/>
          </p:nvPr>
        </p:nvPicPr>
        <p:blipFill>
          <a:blip r:embed="rId3"/>
          <a:stretch>
            <a:fillRect/>
          </a:stretch>
        </p:blipFill>
        <p:spPr>
          <a:xfrm>
            <a:off x="4500562" y="1785926"/>
            <a:ext cx="4214842" cy="4071966"/>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nvPr/>
        </p:nvPicPr>
        <p:blipFill>
          <a:blip r:embed="rId2">
            <a:grayscl/>
          </a:blip>
          <a:srcRect/>
          <a:stretch>
            <a:fillRect/>
          </a:stretch>
        </p:blipFill>
        <p:spPr bwMode="auto">
          <a:xfrm>
            <a:off x="323528" y="459844"/>
            <a:ext cx="3960440" cy="5417427"/>
          </a:xfrm>
          <a:prstGeom prst="rect">
            <a:avLst/>
          </a:prstGeom>
          <a:noFill/>
          <a:ln w="9525">
            <a:noFill/>
            <a:miter lim="800000"/>
            <a:headEnd/>
            <a:tailEnd/>
          </a:ln>
        </p:spPr>
      </p:pic>
      <p:pic>
        <p:nvPicPr>
          <p:cNvPr id="3" name="Imagem 2"/>
          <p:cNvPicPr/>
          <p:nvPr/>
        </p:nvPicPr>
        <p:blipFill>
          <a:blip r:embed="rId3"/>
          <a:srcRect/>
          <a:stretch>
            <a:fillRect/>
          </a:stretch>
        </p:blipFill>
        <p:spPr bwMode="auto">
          <a:xfrm>
            <a:off x="4572000" y="548680"/>
            <a:ext cx="4038620" cy="5328591"/>
          </a:xfrm>
          <a:prstGeom prst="rect">
            <a:avLst/>
          </a:prstGeom>
          <a:noFill/>
          <a:ln w="9525">
            <a:noFill/>
            <a:miter lim="800000"/>
            <a:headEnd/>
            <a:tailEnd/>
          </a:ln>
        </p:spPr>
      </p:pic>
    </p:spTree>
    <p:extLst>
      <p:ext uri="{BB962C8B-B14F-4D97-AF65-F5344CB8AC3E}">
        <p14:creationId xmlns:p14="http://schemas.microsoft.com/office/powerpoint/2010/main" val="17224070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8640"/>
            <a:ext cx="8229600" cy="504056"/>
          </a:xfrm>
        </p:spPr>
        <p:txBody>
          <a:bodyPr/>
          <a:lstStyle/>
          <a:p>
            <a:pPr algn="ctr"/>
            <a:r>
              <a:rPr lang="pt-BR" b="1" dirty="0" smtClean="0">
                <a:solidFill>
                  <a:srgbClr val="FF0000"/>
                </a:solidFill>
              </a:rPr>
              <a:t>O Cangaço no Nordeste</a:t>
            </a:r>
            <a:endParaRPr lang="pt-BR" b="1" dirty="0">
              <a:solidFill>
                <a:srgbClr val="FF0000"/>
              </a:solidFill>
            </a:endParaRPr>
          </a:p>
        </p:txBody>
      </p:sp>
      <p:pic>
        <p:nvPicPr>
          <p:cNvPr id="7" name="Espaço Reservado para Conteúdo 6" descr="MAPA_107.jpg"/>
          <p:cNvPicPr>
            <a:picLocks noGrp="1" noChangeAspect="1"/>
          </p:cNvPicPr>
          <p:nvPr>
            <p:ph sz="half" idx="1"/>
          </p:nvPr>
        </p:nvPicPr>
        <p:blipFill>
          <a:blip r:embed="rId2"/>
          <a:stretch>
            <a:fillRect/>
          </a:stretch>
        </p:blipFill>
        <p:spPr>
          <a:xfrm>
            <a:off x="323528" y="764704"/>
            <a:ext cx="8568952" cy="5904656"/>
          </a:xfrm>
        </p:spPr>
      </p:pic>
    </p:spTree>
  </p:cSld>
  <p:clrMapOvr>
    <a:masterClrMapping/>
  </p:clrMapOvr>
  <p:transition spd="slow">
    <p:check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ítulo 1"/>
          <p:cNvSpPr>
            <a:spLocks noGrp="1"/>
          </p:cNvSpPr>
          <p:nvPr>
            <p:ph type="title"/>
          </p:nvPr>
        </p:nvSpPr>
        <p:spPr>
          <a:xfrm>
            <a:off x="457200" y="476672"/>
            <a:ext cx="8229600" cy="504056"/>
          </a:xfrm>
        </p:spPr>
        <p:txBody>
          <a:bodyPr/>
          <a:lstStyle/>
          <a:p>
            <a:pPr algn="ctr" eaLnBrk="1" hangingPunct="1"/>
            <a:r>
              <a:rPr lang="pt-BR" sz="3600" b="1" dirty="0" smtClean="0">
                <a:solidFill>
                  <a:srgbClr val="FF0000"/>
                </a:solidFill>
              </a:rPr>
              <a:t>A Revolução de 1930 no Nordeste e no RN!</a:t>
            </a:r>
          </a:p>
        </p:txBody>
      </p:sp>
      <p:sp>
        <p:nvSpPr>
          <p:cNvPr id="50179" name="Espaço Reservado para Conteúdo 2"/>
          <p:cNvSpPr>
            <a:spLocks noGrp="1"/>
          </p:cNvSpPr>
          <p:nvPr>
            <p:ph idx="1"/>
          </p:nvPr>
        </p:nvSpPr>
        <p:spPr>
          <a:xfrm>
            <a:off x="395536" y="1196752"/>
            <a:ext cx="8554500" cy="5472608"/>
          </a:xfrm>
        </p:spPr>
        <p:txBody>
          <a:bodyPr/>
          <a:lstStyle/>
          <a:p>
            <a:pPr algn="just" eaLnBrk="1" hangingPunct="1"/>
            <a:r>
              <a:rPr lang="pt-BR" sz="2800" b="1" dirty="0" smtClean="0"/>
              <a:t>Na região Nordeste quem mandava era o </a:t>
            </a:r>
            <a:r>
              <a:rPr lang="pt-BR" sz="2800" b="1" dirty="0" err="1" smtClean="0"/>
              <a:t>Juaréz</a:t>
            </a:r>
            <a:r>
              <a:rPr lang="pt-BR" sz="2800" b="1" dirty="0" smtClean="0"/>
              <a:t> Távora, conhecido como o vice-rei do Nordeste;</a:t>
            </a:r>
          </a:p>
          <a:p>
            <a:pPr algn="just" eaLnBrk="1" hangingPunct="1"/>
            <a:r>
              <a:rPr lang="pt-BR" sz="2800" b="1" dirty="0" smtClean="0"/>
              <a:t>Indicava os nomes dos interventores (estes eram indicados e não eleitos) que exerceriam o cargo de governadores com o aval do Presidente da República;</a:t>
            </a:r>
          </a:p>
          <a:p>
            <a:pPr algn="just" eaLnBrk="1" hangingPunct="1"/>
            <a:r>
              <a:rPr lang="pt-BR" sz="2800" b="1" dirty="0" smtClean="0"/>
              <a:t>Mas houve inúmeros problemas por aqui e em cinco anos tivemos mais de cinco interventores, na verdade um dos objetivos de Vargas era anular os poderes das oligarquias locais;</a:t>
            </a:r>
          </a:p>
          <a:p>
            <a:pPr algn="just" eaLnBrk="1" hangingPunct="1"/>
            <a:r>
              <a:rPr lang="pt-BR" sz="2800" b="1" dirty="0" smtClean="0"/>
              <a:t>Pois o interventor não tinha tempo de “criar raízes”.</a:t>
            </a:r>
          </a:p>
          <a:p>
            <a:pPr algn="just" eaLnBrk="1" hangingPunct="1">
              <a:buFont typeface="Arial" charset="0"/>
              <a:buNone/>
            </a:pPr>
            <a:endParaRPr lang="pt-BR" sz="2800" b="1" dirty="0" smtClean="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arn(inVertic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0179">
                                            <p:txEl>
                                              <p:pRg st="0" end="0"/>
                                            </p:txEl>
                                          </p:spTgt>
                                        </p:tgtEl>
                                        <p:attrNameLst>
                                          <p:attrName>style.visibility</p:attrName>
                                        </p:attrNameLst>
                                      </p:cBhvr>
                                      <p:to>
                                        <p:strVal val="visible"/>
                                      </p:to>
                                    </p:set>
                                    <p:animEffect transition="in" filter="randombar(horizontal)">
                                      <p:cBhvr>
                                        <p:cTn id="12" dur="500"/>
                                        <p:tgtEl>
                                          <p:spTgt spid="501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0179">
                                            <p:txEl>
                                              <p:pRg st="1" end="1"/>
                                            </p:txEl>
                                          </p:spTgt>
                                        </p:tgtEl>
                                        <p:attrNameLst>
                                          <p:attrName>style.visibility</p:attrName>
                                        </p:attrNameLst>
                                      </p:cBhvr>
                                      <p:to>
                                        <p:strVal val="visible"/>
                                      </p:to>
                                    </p:set>
                                    <p:animEffect transition="in" filter="randombar(horizontal)">
                                      <p:cBhvr>
                                        <p:cTn id="17" dur="500"/>
                                        <p:tgtEl>
                                          <p:spTgt spid="501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0179">
                                            <p:txEl>
                                              <p:pRg st="2" end="2"/>
                                            </p:txEl>
                                          </p:spTgt>
                                        </p:tgtEl>
                                        <p:attrNameLst>
                                          <p:attrName>style.visibility</p:attrName>
                                        </p:attrNameLst>
                                      </p:cBhvr>
                                      <p:to>
                                        <p:strVal val="visible"/>
                                      </p:to>
                                    </p:set>
                                    <p:animEffect transition="in" filter="randombar(horizontal)">
                                      <p:cBhvr>
                                        <p:cTn id="22" dur="500"/>
                                        <p:tgtEl>
                                          <p:spTgt spid="5017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0179">
                                            <p:txEl>
                                              <p:pRg st="3" end="3"/>
                                            </p:txEl>
                                          </p:spTgt>
                                        </p:tgtEl>
                                        <p:attrNameLst>
                                          <p:attrName>style.visibility</p:attrName>
                                        </p:attrNameLst>
                                      </p:cBhvr>
                                      <p:to>
                                        <p:strVal val="visible"/>
                                      </p:to>
                                    </p:set>
                                    <p:animEffect transition="in" filter="randombar(horizontal)">
                                      <p:cBhvr>
                                        <p:cTn id="27" dur="500"/>
                                        <p:tgtEl>
                                          <p:spTgt spid="50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ítulo 1"/>
          <p:cNvSpPr>
            <a:spLocks noGrp="1"/>
          </p:cNvSpPr>
          <p:nvPr>
            <p:ph type="title"/>
          </p:nvPr>
        </p:nvSpPr>
        <p:spPr>
          <a:xfrm>
            <a:off x="457200" y="188640"/>
            <a:ext cx="8229600" cy="504056"/>
          </a:xfrm>
        </p:spPr>
        <p:txBody>
          <a:bodyPr/>
          <a:lstStyle/>
          <a:p>
            <a:pPr algn="ctr" eaLnBrk="1" hangingPunct="1"/>
            <a:r>
              <a:rPr lang="pt-BR" sz="3200" b="1" dirty="0" smtClean="0">
                <a:solidFill>
                  <a:srgbClr val="FF0000"/>
                </a:solidFill>
              </a:rPr>
              <a:t>A Intentona  de 1935 no RN</a:t>
            </a:r>
          </a:p>
        </p:txBody>
      </p:sp>
      <p:sp>
        <p:nvSpPr>
          <p:cNvPr id="3" name="Espaço Reservado para Conteúdo 2"/>
          <p:cNvSpPr>
            <a:spLocks noGrp="1"/>
          </p:cNvSpPr>
          <p:nvPr>
            <p:ph idx="1"/>
          </p:nvPr>
        </p:nvSpPr>
        <p:spPr>
          <a:xfrm>
            <a:off x="179512" y="714356"/>
            <a:ext cx="8607330" cy="5610245"/>
          </a:xfrm>
        </p:spPr>
        <p:txBody>
          <a:bodyPr rtlCol="0">
            <a:noAutofit/>
          </a:bodyPr>
          <a:lstStyle/>
          <a:p>
            <a:pPr algn="just" eaLnBrk="1" fontAlgn="auto" hangingPunct="1">
              <a:spcAft>
                <a:spcPts val="0"/>
              </a:spcAft>
              <a:defRPr/>
            </a:pPr>
            <a:r>
              <a:rPr lang="pt-BR" sz="2800" b="1" dirty="0" smtClean="0"/>
              <a:t>A Aliança Nacional Libertadora (ANL) de cunho socialista e ligada a União Soviética planejava uma revolução no Brasil;</a:t>
            </a:r>
          </a:p>
          <a:p>
            <a:pPr algn="just" eaLnBrk="1" fontAlgn="auto" hangingPunct="1">
              <a:spcAft>
                <a:spcPts val="0"/>
              </a:spcAft>
              <a:defRPr/>
            </a:pPr>
            <a:r>
              <a:rPr lang="pt-BR" sz="2800" b="1" dirty="0" smtClean="0"/>
              <a:t>ANL começou suas ações em Natal;</a:t>
            </a:r>
          </a:p>
          <a:p>
            <a:pPr algn="just" eaLnBrk="1" fontAlgn="auto" hangingPunct="1">
              <a:spcAft>
                <a:spcPts val="0"/>
              </a:spcAft>
              <a:defRPr/>
            </a:pPr>
            <a:r>
              <a:rPr lang="pt-BR" sz="2800" b="1" dirty="0" smtClean="0"/>
              <a:t>Durante os dias 23 a 26 do mês de novembro de 1935 a capital do nosso estado foi testemunha da primeira tentativa de Revolução Comunista;</a:t>
            </a:r>
          </a:p>
          <a:p>
            <a:pPr algn="just" eaLnBrk="1" fontAlgn="auto" hangingPunct="1">
              <a:spcAft>
                <a:spcPts val="0"/>
              </a:spcAft>
              <a:defRPr/>
            </a:pPr>
            <a:r>
              <a:rPr lang="pt-BR" sz="2800" b="1" dirty="0" smtClean="0"/>
              <a:t>Fracassou, mas não se engane, marcou a História como a primeira vez que a esquerda chegou ao poder, feito que só viria a ocorrer 24 anos depois apenas repetido no ano de 1959 em Cuba com Fidel Castro e Ernesto CHE Guevara.</a:t>
            </a:r>
            <a:endParaRPr lang="pt-BR" sz="2800" b="1" dirty="0"/>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500"/>
                                        <p:tgtEl>
                                          <p:spTgt spid="5120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heel(1)">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ítulo 1"/>
          <p:cNvSpPr>
            <a:spLocks noGrp="1"/>
          </p:cNvSpPr>
          <p:nvPr>
            <p:ph type="title"/>
          </p:nvPr>
        </p:nvSpPr>
        <p:spPr>
          <a:xfrm>
            <a:off x="457200" y="188640"/>
            <a:ext cx="8229600" cy="1440160"/>
          </a:xfrm>
        </p:spPr>
        <p:txBody>
          <a:bodyPr/>
          <a:lstStyle/>
          <a:p>
            <a:pPr algn="ctr" eaLnBrk="1" hangingPunct="1"/>
            <a:r>
              <a:rPr lang="pt-BR" b="1" dirty="0" smtClean="0">
                <a:solidFill>
                  <a:srgbClr val="FF0000"/>
                </a:solidFill>
                <a:latin typeface="Times New Roman" pitchFamily="18" charset="0"/>
                <a:cs typeface="Times New Roman" pitchFamily="18" charset="0"/>
              </a:rPr>
              <a:t>A TEORIA DE LENINE PINTO</a:t>
            </a:r>
          </a:p>
        </p:txBody>
      </p:sp>
      <p:sp>
        <p:nvSpPr>
          <p:cNvPr id="9219" name="Espaço Reservado para Conteúdo 2"/>
          <p:cNvSpPr>
            <a:spLocks noGrp="1"/>
          </p:cNvSpPr>
          <p:nvPr>
            <p:ph idx="1"/>
          </p:nvPr>
        </p:nvSpPr>
        <p:spPr>
          <a:xfrm>
            <a:off x="251520" y="1772817"/>
            <a:ext cx="8435280" cy="4353346"/>
          </a:xfrm>
        </p:spPr>
        <p:txBody>
          <a:bodyPr/>
          <a:lstStyle/>
          <a:p>
            <a:pPr marL="0" indent="0" eaLnBrk="1" hangingPunct="1">
              <a:buNone/>
            </a:pPr>
            <a:r>
              <a:rPr lang="pt-BR" sz="3200" b="1" dirty="0" smtClean="0">
                <a:latin typeface="Times New Roman" pitchFamily="18" charset="0"/>
                <a:cs typeface="Times New Roman" pitchFamily="18" charset="0"/>
              </a:rPr>
              <a:t>Lenine Pinto defende a primazia potiguar ao invés da Bahia, baseando-se no seguintes motivos:</a:t>
            </a:r>
          </a:p>
          <a:p>
            <a:pPr eaLnBrk="1" hangingPunct="1"/>
            <a:r>
              <a:rPr lang="pt-BR" sz="3200" b="1" dirty="0" smtClean="0">
                <a:latin typeface="Times New Roman" pitchFamily="18" charset="0"/>
                <a:cs typeface="Times New Roman" pitchFamily="18" charset="0"/>
              </a:rPr>
              <a:t>Tempo de duração da viagem;</a:t>
            </a:r>
          </a:p>
          <a:p>
            <a:pPr eaLnBrk="1" hangingPunct="1"/>
            <a:r>
              <a:rPr lang="pt-BR" sz="3200" b="1" dirty="0" smtClean="0">
                <a:latin typeface="Times New Roman" pitchFamily="18" charset="0"/>
                <a:cs typeface="Times New Roman" pitchFamily="18" charset="0"/>
              </a:rPr>
              <a:t>Acidentes geográficos;</a:t>
            </a:r>
          </a:p>
          <a:p>
            <a:pPr eaLnBrk="1" hangingPunct="1"/>
            <a:r>
              <a:rPr lang="pt-BR" sz="3200" b="1" dirty="0" smtClean="0">
                <a:latin typeface="Times New Roman" pitchFamily="18" charset="0"/>
                <a:cs typeface="Times New Roman" pitchFamily="18" charset="0"/>
              </a:rPr>
              <a:t>E o Marco De Touros?</a:t>
            </a:r>
          </a:p>
          <a:p>
            <a:pPr eaLnBrk="1" hangingPunct="1"/>
            <a:endParaRPr lang="pt-BR" sz="3200" b="1" dirty="0">
              <a:latin typeface="Times New Roman" pitchFamily="18" charset="0"/>
              <a:cs typeface="Times New Roman" pitchFamily="18" charset="0"/>
            </a:endParaRPr>
          </a:p>
          <a:p>
            <a:pPr marL="0" indent="0" eaLnBrk="1" hangingPunct="1">
              <a:buNone/>
            </a:pPr>
            <a:r>
              <a:rPr lang="pt-BR" sz="3200" b="1" dirty="0" smtClean="0">
                <a:latin typeface="Times New Roman" pitchFamily="18" charset="0"/>
                <a:cs typeface="Times New Roman" pitchFamily="18" charset="0"/>
              </a:rPr>
              <a:t>E AÍ? RN OU BAHIA? QUEM TEM RAZÃO?</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down)">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wipe(down)">
                                      <p:cBhvr>
                                        <p:cTn id="12" dur="5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wipe(down)">
                                      <p:cBhvr>
                                        <p:cTn id="17" dur="500"/>
                                        <p:tgtEl>
                                          <p:spTgt spid="92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wipe(down)">
                                      <p:cBhvr>
                                        <p:cTn id="22" dur="500"/>
                                        <p:tgtEl>
                                          <p:spTgt spid="92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animEffect transition="in" filter="wipe(down)">
                                      <p:cBhvr>
                                        <p:cTn id="27" dur="500"/>
                                        <p:tgtEl>
                                          <p:spTgt spid="92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642918"/>
            <a:ext cx="8229600" cy="714380"/>
          </a:xfrm>
        </p:spPr>
        <p:txBody>
          <a:bodyPr/>
          <a:lstStyle/>
          <a:p>
            <a:pPr algn="ctr"/>
            <a:r>
              <a:rPr lang="pt-BR" b="1" dirty="0" smtClean="0">
                <a:solidFill>
                  <a:srgbClr val="FF0000"/>
                </a:solidFill>
              </a:rPr>
              <a:t>Imagens da Intentona no RN! </a:t>
            </a:r>
            <a:endParaRPr lang="pt-BR" b="1" dirty="0">
              <a:solidFill>
                <a:srgbClr val="FF0000"/>
              </a:solidFill>
            </a:endParaRPr>
          </a:p>
        </p:txBody>
      </p:sp>
      <p:pic>
        <p:nvPicPr>
          <p:cNvPr id="5" name="Espaço Reservado para Conteúdo 4" descr="TRES DIAS _ 19_RAFAEL.jpg"/>
          <p:cNvPicPr>
            <a:picLocks noGrp="1" noChangeAspect="1"/>
          </p:cNvPicPr>
          <p:nvPr>
            <p:ph sz="half" idx="1"/>
          </p:nvPr>
        </p:nvPicPr>
        <p:blipFill>
          <a:blip r:embed="rId2"/>
          <a:stretch>
            <a:fillRect/>
          </a:stretch>
        </p:blipFill>
        <p:spPr>
          <a:xfrm>
            <a:off x="357158" y="1500174"/>
            <a:ext cx="2428892" cy="4588047"/>
          </a:xfrm>
        </p:spPr>
      </p:pic>
      <p:pic>
        <p:nvPicPr>
          <p:cNvPr id="6" name="Espaço Reservado para Conteúdo 5" descr="TRES DIAS _ CAPA.jpg"/>
          <p:cNvPicPr>
            <a:picLocks noGrp="1" noChangeAspect="1"/>
          </p:cNvPicPr>
          <p:nvPr>
            <p:ph sz="half" idx="2"/>
          </p:nvPr>
        </p:nvPicPr>
        <p:blipFill>
          <a:blip r:embed="rId3"/>
          <a:stretch>
            <a:fillRect/>
          </a:stretch>
        </p:blipFill>
        <p:spPr>
          <a:xfrm>
            <a:off x="3714744" y="1500174"/>
            <a:ext cx="4972056" cy="4643470"/>
          </a:xfrm>
        </p:spPr>
      </p:pic>
      <p:pic>
        <p:nvPicPr>
          <p:cNvPr id="12290" name="Picture 2" descr="G:\TALES\estudante.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628800"/>
            <a:ext cx="7632848" cy="49685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290"/>
                                        </p:tgtEl>
                                        <p:attrNameLst>
                                          <p:attrName>style.visibility</p:attrName>
                                        </p:attrNameLst>
                                      </p:cBhvr>
                                      <p:to>
                                        <p:strVal val="visible"/>
                                      </p:to>
                                    </p:set>
                                    <p:animEffect transition="in" filter="barn(inVertical)">
                                      <p:cBhvr>
                                        <p:cTn id="1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648072"/>
          </a:xfrm>
        </p:spPr>
        <p:txBody>
          <a:bodyPr/>
          <a:lstStyle/>
          <a:p>
            <a:pPr algn="ctr"/>
            <a:r>
              <a:rPr lang="pt-BR" sz="4000" b="1" dirty="0" smtClean="0">
                <a:solidFill>
                  <a:srgbClr val="FF0000"/>
                </a:solidFill>
                <a:latin typeface="Times New Roman" pitchFamily="18" charset="0"/>
                <a:cs typeface="Times New Roman" pitchFamily="18" charset="0"/>
              </a:rPr>
              <a:t>O RN e a Segunda Guerra Mundial</a:t>
            </a:r>
            <a:endParaRPr lang="pt-BR" sz="4000"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251520" y="1214422"/>
            <a:ext cx="8678198" cy="5214974"/>
          </a:xfrm>
        </p:spPr>
        <p:txBody>
          <a:bodyPr/>
          <a:lstStyle/>
          <a:p>
            <a:pPr algn="just"/>
            <a:r>
              <a:rPr lang="pt-BR" sz="2400" b="1" dirty="0" smtClean="0">
                <a:latin typeface="Times New Roman" pitchFamily="18" charset="0"/>
                <a:cs typeface="Times New Roman" pitchFamily="18" charset="0"/>
              </a:rPr>
              <a:t>Rafael Fernandes também esteve à frente do governo quando o presidente dos Estados Unidos da América, Roosevelt esteve em Natal junto ao Presidente-Ditador do Brasil, Pai do Pobres (e Mãe dos Ricos), Getúlio Dornelles Vargas;</a:t>
            </a:r>
          </a:p>
          <a:p>
            <a:pPr algn="just"/>
            <a:r>
              <a:rPr lang="pt-BR" sz="2400" b="1" dirty="0" smtClean="0">
                <a:latin typeface="Times New Roman" pitchFamily="18" charset="0"/>
                <a:cs typeface="Times New Roman" pitchFamily="18" charset="0"/>
              </a:rPr>
              <a:t>E assim o Brasil entrava na Segunda Grande Guerra Mundial ao lado dos Estados Unidos e dos Aliados. Com Natal e por causa de Natal;</a:t>
            </a:r>
          </a:p>
          <a:p>
            <a:pPr algn="just"/>
            <a:r>
              <a:rPr lang="pt-BR" sz="2400" b="1" dirty="0" smtClean="0">
                <a:latin typeface="Times New Roman" pitchFamily="18" charset="0"/>
                <a:cs typeface="Times New Roman" pitchFamily="18" charset="0"/>
              </a:rPr>
              <a:t>Natal nunca voltaria a ser a mesma, seus hábitos, costumes e cultura eram influenciados pelos estrangeiros, Coca-Cola, roupas mais curtas pras moças e muita festa, que os gringos diziam que era pra todos, </a:t>
            </a:r>
            <a:r>
              <a:rPr lang="pt-BR" sz="2400" b="1" i="1" dirty="0" smtClean="0">
                <a:latin typeface="Times New Roman" pitchFamily="18" charset="0"/>
                <a:cs typeface="Times New Roman" pitchFamily="18" charset="0"/>
              </a:rPr>
              <a:t>“For </a:t>
            </a:r>
            <a:r>
              <a:rPr lang="pt-BR" sz="2400" b="1" i="1" dirty="0" err="1" smtClean="0">
                <a:latin typeface="Times New Roman" pitchFamily="18" charset="0"/>
                <a:cs typeface="Times New Roman" pitchFamily="18" charset="0"/>
              </a:rPr>
              <a:t>All</a:t>
            </a:r>
            <a:r>
              <a:rPr lang="pt-BR" sz="2400" b="1" i="1" dirty="0" smtClean="0">
                <a:latin typeface="Times New Roman" pitchFamily="18" charset="0"/>
                <a:cs typeface="Times New Roman" pitchFamily="18" charset="0"/>
              </a:rPr>
              <a:t>”,</a:t>
            </a:r>
            <a:r>
              <a:rPr lang="pt-BR" sz="2400" b="1" dirty="0" smtClean="0">
                <a:latin typeface="Times New Roman" pitchFamily="18" charset="0"/>
                <a:cs typeface="Times New Roman" pitchFamily="18" charset="0"/>
              </a:rPr>
              <a:t> havia até umas garotas que sonhavam em casar com um gringo e curtir os States, mora em Miami Beach pegando aquele bronze e futuramente ir a Disney.</a:t>
            </a:r>
          </a:p>
          <a:p>
            <a:pPr algn="just">
              <a:buNone/>
            </a:pPr>
            <a:endParaRPr lang="pt-BR" sz="2400" b="1" dirty="0">
              <a:latin typeface="Times New Roman" pitchFamily="18" charset="0"/>
              <a:cs typeface="Times New Roman" pitchFamily="18" charset="0"/>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864096"/>
          </a:xfrm>
        </p:spPr>
        <p:txBody>
          <a:bodyPr/>
          <a:lstStyle/>
          <a:p>
            <a:pPr algn="ctr"/>
            <a:r>
              <a:rPr lang="pt-BR" b="1" dirty="0" smtClean="0">
                <a:solidFill>
                  <a:srgbClr val="FF0000"/>
                </a:solidFill>
                <a:latin typeface="Times New Roman" pitchFamily="18" charset="0"/>
                <a:cs typeface="Times New Roman" pitchFamily="18" charset="0"/>
              </a:rPr>
              <a:t>Curiosidades...</a:t>
            </a:r>
            <a:endParaRPr lang="pt-BR"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457200" y="1600200"/>
            <a:ext cx="8229600" cy="4900634"/>
          </a:xfrm>
        </p:spPr>
        <p:txBody>
          <a:bodyPr/>
          <a:lstStyle/>
          <a:p>
            <a:pPr algn="just">
              <a:buNone/>
            </a:pPr>
            <a:r>
              <a:rPr lang="pt-BR" sz="2800" b="1" dirty="0" smtClean="0">
                <a:latin typeface="Times New Roman" pitchFamily="18" charset="0"/>
                <a:cs typeface="Times New Roman" pitchFamily="18" charset="0"/>
              </a:rPr>
              <a:t>    Voltando a Rafael Fernandes, ele só saiu do poder por motivos de saúde. Duas curiosidades, a primeira é que ele fora o primeiro aluno do Colégio Diocesano de Mossoró a torna-se governador, a segunda é que na sua gestão um órgão chamado de SERAS (Serviço Estadual de Reeducação e Assistência Social) tinha a sua frente um rapaz lá de Angicos, que atendia pelo nome de Aluízio Alves. </a:t>
            </a:r>
            <a:endParaRPr lang="pt-BR" sz="2800" b="1"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32656"/>
            <a:ext cx="8229600" cy="1296144"/>
          </a:xfrm>
        </p:spPr>
        <p:txBody>
          <a:bodyPr/>
          <a:lstStyle/>
          <a:p>
            <a:pPr algn="ctr"/>
            <a:r>
              <a:rPr lang="pt-BR" sz="4000" b="1" dirty="0" smtClean="0">
                <a:solidFill>
                  <a:srgbClr val="FF0000"/>
                </a:solidFill>
                <a:latin typeface="Times New Roman" pitchFamily="18" charset="0"/>
                <a:cs typeface="Times New Roman" pitchFamily="18" charset="0"/>
              </a:rPr>
              <a:t>A Redemocratização (1945-1964) no RN!</a:t>
            </a:r>
            <a:endParaRPr lang="pt-BR" sz="4000"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214282" y="1844824"/>
            <a:ext cx="8786874" cy="4656010"/>
          </a:xfrm>
        </p:spPr>
        <p:txBody>
          <a:bodyPr/>
          <a:lstStyle/>
          <a:p>
            <a:pPr algn="just"/>
            <a:r>
              <a:rPr lang="pt-BR" sz="3200" dirty="0" smtClean="0">
                <a:latin typeface="Times New Roman" pitchFamily="18" charset="0"/>
                <a:cs typeface="Times New Roman" pitchFamily="18" charset="0"/>
              </a:rPr>
              <a:t>Galera nunca esqueça os dois nomes que irei comentar com vocês a seguir, </a:t>
            </a:r>
            <a:r>
              <a:rPr lang="pt-BR" sz="3200" b="1" u="sng" dirty="0" err="1" smtClean="0">
                <a:latin typeface="Times New Roman" pitchFamily="18" charset="0"/>
                <a:cs typeface="Times New Roman" pitchFamily="18" charset="0"/>
              </a:rPr>
              <a:t>Dinarte</a:t>
            </a:r>
            <a:r>
              <a:rPr lang="pt-BR" sz="3200" b="1" u="sng" dirty="0" smtClean="0">
                <a:latin typeface="Times New Roman" pitchFamily="18" charset="0"/>
                <a:cs typeface="Times New Roman" pitchFamily="18" charset="0"/>
              </a:rPr>
              <a:t> Medeiros Mariz e Aluízio Alves</a:t>
            </a:r>
            <a:r>
              <a:rPr lang="pt-BR" sz="3200" dirty="0" smtClean="0">
                <a:latin typeface="Times New Roman" pitchFamily="18" charset="0"/>
                <a:cs typeface="Times New Roman" pitchFamily="18" charset="0"/>
              </a:rPr>
              <a:t>,;</a:t>
            </a:r>
          </a:p>
          <a:p>
            <a:pPr algn="just"/>
            <a:r>
              <a:rPr lang="pt-BR" sz="3200" dirty="0" smtClean="0">
                <a:latin typeface="Times New Roman" pitchFamily="18" charset="0"/>
                <a:cs typeface="Times New Roman" pitchFamily="18" charset="0"/>
              </a:rPr>
              <a:t>Inicialmente amigos, ambos eram logo após a redemocratização membros da UDN, que faria aposição a Getúlio e seus aliado-seguidores, havia ainda o PTB de Vargas e o PSD.</a:t>
            </a:r>
            <a:endParaRPr lang="pt-BR" sz="3200"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24648"/>
          </a:xfrm>
        </p:spPr>
        <p:txBody>
          <a:bodyPr/>
          <a:lstStyle/>
          <a:p>
            <a:pPr algn="ctr"/>
            <a:r>
              <a:rPr lang="pt-BR" b="1" dirty="0" smtClean="0">
                <a:solidFill>
                  <a:srgbClr val="FF0000"/>
                </a:solidFill>
                <a:latin typeface="Times New Roman" pitchFamily="18" charset="0"/>
                <a:cs typeface="Times New Roman" pitchFamily="18" charset="0"/>
              </a:rPr>
              <a:t>Os amigos e rivais!</a:t>
            </a:r>
            <a:endParaRPr lang="pt-BR" b="1" dirty="0">
              <a:solidFill>
                <a:srgbClr val="FF0000"/>
              </a:solidFill>
              <a:latin typeface="Times New Roman" pitchFamily="18" charset="0"/>
              <a:cs typeface="Times New Roman" pitchFamily="18" charset="0"/>
            </a:endParaRPr>
          </a:p>
        </p:txBody>
      </p:sp>
      <p:pic>
        <p:nvPicPr>
          <p:cNvPr id="5" name="Espaço Reservado para Conteúdo 4" descr="IMG001.JPG"/>
          <p:cNvPicPr>
            <a:picLocks noGrp="1" noChangeAspect="1"/>
          </p:cNvPicPr>
          <p:nvPr>
            <p:ph sz="half" idx="1"/>
          </p:nvPr>
        </p:nvPicPr>
        <p:blipFill>
          <a:blip r:embed="rId2" cstate="print"/>
          <a:stretch>
            <a:fillRect/>
          </a:stretch>
        </p:blipFill>
        <p:spPr>
          <a:xfrm rot="5400000">
            <a:off x="333359" y="2343155"/>
            <a:ext cx="4286281" cy="3028950"/>
          </a:xfrm>
          <a:prstGeom prst="rect">
            <a:avLst/>
          </a:prstGeom>
          <a:ln w="228600" cap="sq" cmpd="thickThin">
            <a:solidFill>
              <a:srgbClr val="000000"/>
            </a:solidFill>
            <a:prstDash val="solid"/>
            <a:miter lim="800000"/>
          </a:ln>
          <a:effectLst>
            <a:innerShdw blurRad="76200">
              <a:srgbClr val="000000"/>
            </a:innerShdw>
          </a:effectLst>
        </p:spPr>
      </p:pic>
      <p:pic>
        <p:nvPicPr>
          <p:cNvPr id="6" name="Espaço Reservado para Conteúdo 5" descr="IMG002.JPG"/>
          <p:cNvPicPr>
            <a:picLocks noGrp="1" noChangeAspect="1"/>
          </p:cNvPicPr>
          <p:nvPr>
            <p:ph sz="half" idx="2"/>
          </p:nvPr>
        </p:nvPicPr>
        <p:blipFill>
          <a:blip r:embed="rId3" cstate="print"/>
          <a:stretch>
            <a:fillRect/>
          </a:stretch>
        </p:blipFill>
        <p:spPr>
          <a:xfrm rot="5400000">
            <a:off x="4560078" y="2307436"/>
            <a:ext cx="4214843" cy="302895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14282" y="142852"/>
            <a:ext cx="8643998" cy="857256"/>
          </a:xfrm>
        </p:spPr>
        <p:txBody>
          <a:bodyPr/>
          <a:lstStyle/>
          <a:p>
            <a:pPr algn="ctr"/>
            <a:r>
              <a:rPr lang="pt-BR" sz="3600" b="1" dirty="0" smtClean="0">
                <a:solidFill>
                  <a:srgbClr val="FF0000"/>
                </a:solidFill>
                <a:latin typeface="Times New Roman" pitchFamily="18" charset="0"/>
                <a:cs typeface="Times New Roman" pitchFamily="18" charset="0"/>
              </a:rPr>
              <a:t>Aluízio Alves, o renovador ou o populista?</a:t>
            </a:r>
            <a:endParaRPr lang="pt-BR" sz="3600"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214282" y="1268760"/>
            <a:ext cx="8715436" cy="5303512"/>
          </a:xfrm>
        </p:spPr>
        <p:txBody>
          <a:bodyPr/>
          <a:lstStyle/>
          <a:p>
            <a:pPr algn="just">
              <a:buNone/>
            </a:pPr>
            <a:r>
              <a:rPr lang="pt-BR" sz="2400" b="1" dirty="0" smtClean="0">
                <a:latin typeface="Times New Roman" pitchFamily="18" charset="0"/>
                <a:cs typeface="Times New Roman" pitchFamily="18" charset="0"/>
              </a:rPr>
              <a:t>    Aluízio não fora apenas governador do estado (1961-1966), ele inaugurou uma nova forma de governo e trouxe consigo a inovação e progresso, foram criados em seu governo:</a:t>
            </a:r>
          </a:p>
          <a:p>
            <a:pPr algn="just"/>
            <a:r>
              <a:rPr lang="pt-BR" sz="2400" b="1" dirty="0" smtClean="0">
                <a:latin typeface="Times New Roman" pitchFamily="18" charset="0"/>
                <a:cs typeface="Times New Roman" pitchFamily="18" charset="0"/>
              </a:rPr>
              <a:t>CASOL (Companhia de Águas e Solos do Rio Grande do Norte);</a:t>
            </a:r>
          </a:p>
          <a:p>
            <a:pPr algn="just"/>
            <a:r>
              <a:rPr lang="pt-BR" sz="2400" b="1" dirty="0" smtClean="0">
                <a:latin typeface="Times New Roman" pitchFamily="18" charset="0"/>
                <a:cs typeface="Times New Roman" pitchFamily="18" charset="0"/>
              </a:rPr>
              <a:t>COSERN (Companhia de Serviços Energéticos do Rio Grande do Norte);</a:t>
            </a:r>
          </a:p>
          <a:p>
            <a:pPr algn="just"/>
            <a:r>
              <a:rPr lang="pt-BR" sz="2400" b="1" dirty="0" smtClean="0">
                <a:latin typeface="Times New Roman" pitchFamily="18" charset="0"/>
                <a:cs typeface="Times New Roman" pitchFamily="18" charset="0"/>
              </a:rPr>
              <a:t>TELERN (Telecomunicações do Rio Grande do Norte);</a:t>
            </a:r>
          </a:p>
          <a:p>
            <a:pPr algn="just"/>
            <a:r>
              <a:rPr lang="pt-BR" sz="2400" b="1" dirty="0" smtClean="0">
                <a:latin typeface="Times New Roman" pitchFamily="18" charset="0"/>
                <a:cs typeface="Times New Roman" pitchFamily="18" charset="0"/>
              </a:rPr>
              <a:t>FJA (Fundação José Augusto);</a:t>
            </a:r>
          </a:p>
          <a:p>
            <a:pPr algn="just"/>
            <a:r>
              <a:rPr lang="pt-BR" sz="2400" b="1" dirty="0" smtClean="0">
                <a:latin typeface="Times New Roman" pitchFamily="18" charset="0"/>
                <a:cs typeface="Times New Roman" pitchFamily="18" charset="0"/>
              </a:rPr>
              <a:t>IPE;</a:t>
            </a:r>
            <a:endParaRPr lang="pt-BR" sz="2400" b="1" dirty="0">
              <a:latin typeface="Times New Roman" pitchFamily="18" charset="0"/>
              <a:cs typeface="Times New Roman" pitchFamily="18" charset="0"/>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476673"/>
            <a:ext cx="8229600" cy="5847928"/>
          </a:xfrm>
        </p:spPr>
        <p:txBody>
          <a:bodyPr/>
          <a:lstStyle/>
          <a:p>
            <a:pPr algn="just"/>
            <a:r>
              <a:rPr lang="pt-BR" sz="2400" b="1" dirty="0">
                <a:latin typeface="Times New Roman" pitchFamily="18" charset="0"/>
                <a:cs typeface="Times New Roman" pitchFamily="18" charset="0"/>
              </a:rPr>
              <a:t>Construiu os Hotéis “Reis Magos” em Natal, “Esperança” em Mossoró e “</a:t>
            </a:r>
            <a:r>
              <a:rPr lang="pt-BR" sz="2400" b="1" dirty="0" err="1">
                <a:latin typeface="Times New Roman" pitchFamily="18" charset="0"/>
                <a:cs typeface="Times New Roman" pitchFamily="18" charset="0"/>
              </a:rPr>
              <a:t>Cabugi</a:t>
            </a:r>
            <a:r>
              <a:rPr lang="pt-BR" sz="2400" b="1" dirty="0">
                <a:latin typeface="Times New Roman" pitchFamily="18" charset="0"/>
                <a:cs typeface="Times New Roman" pitchFamily="18" charset="0"/>
              </a:rPr>
              <a:t>” em Angicos;</a:t>
            </a:r>
          </a:p>
          <a:p>
            <a:pPr algn="just"/>
            <a:r>
              <a:rPr lang="pt-BR" sz="2400" b="1" dirty="0">
                <a:latin typeface="Times New Roman" pitchFamily="18" charset="0"/>
                <a:cs typeface="Times New Roman" pitchFamily="18" charset="0"/>
              </a:rPr>
              <a:t>Dentre outras ações.</a:t>
            </a:r>
          </a:p>
          <a:p>
            <a:pPr algn="just"/>
            <a:r>
              <a:rPr lang="pt-BR" sz="2400" b="1" dirty="0">
                <a:latin typeface="Times New Roman" pitchFamily="18" charset="0"/>
                <a:cs typeface="Times New Roman" pitchFamily="18" charset="0"/>
              </a:rPr>
              <a:t>      Construí escolas, reciclou professores e usou em Angicos das inovações pedagógicas de Paulo Freire buscando diminuir nossa taxa de analfabetismo que à época era a maior do Nordeste Brasileiro. Seu governo foi tão bom que conseguiu emplacar seu vice para ser candidato e ele venceu, o padre Monsenhor </a:t>
            </a:r>
            <a:r>
              <a:rPr lang="pt-BR" sz="2400" b="1" dirty="0" err="1">
                <a:latin typeface="Times New Roman" pitchFamily="18" charset="0"/>
                <a:cs typeface="Times New Roman" pitchFamily="18" charset="0"/>
              </a:rPr>
              <a:t>Walfredo</a:t>
            </a:r>
            <a:r>
              <a:rPr lang="pt-BR" sz="2400" b="1" dirty="0">
                <a:latin typeface="Times New Roman" pitchFamily="18" charset="0"/>
                <a:cs typeface="Times New Roman" pitchFamily="18" charset="0"/>
              </a:rPr>
              <a:t> </a:t>
            </a:r>
            <a:r>
              <a:rPr lang="pt-BR" sz="2400" b="1" dirty="0" smtClean="0">
                <a:latin typeface="Times New Roman" pitchFamily="18" charset="0"/>
                <a:cs typeface="Times New Roman" pitchFamily="18" charset="0"/>
              </a:rPr>
              <a:t>Gurgel;</a:t>
            </a:r>
          </a:p>
          <a:p>
            <a:pPr algn="just"/>
            <a:r>
              <a:rPr lang="pt-BR" sz="2400" b="1" dirty="0" smtClean="0">
                <a:latin typeface="Times New Roman" pitchFamily="18" charset="0"/>
                <a:cs typeface="Times New Roman" pitchFamily="18" charset="0"/>
              </a:rPr>
              <a:t>E olha </a:t>
            </a:r>
            <a:r>
              <a:rPr lang="pt-BR" sz="2400" b="1" dirty="0">
                <a:latin typeface="Times New Roman" pitchFamily="18" charset="0"/>
                <a:cs typeface="Times New Roman" pitchFamily="18" charset="0"/>
              </a:rPr>
              <a:t>que o “padre era bom de urna”. Ele foi o último governador eleito, pois em seguida os militares no ano de 1964 tomaram o </a:t>
            </a:r>
            <a:r>
              <a:rPr lang="pt-BR" sz="2400" b="1" dirty="0" smtClean="0">
                <a:latin typeface="Times New Roman" pitchFamily="18" charset="0"/>
                <a:cs typeface="Times New Roman" pitchFamily="18" charset="0"/>
              </a:rPr>
              <a:t>poder;</a:t>
            </a:r>
          </a:p>
          <a:p>
            <a:pPr algn="just"/>
            <a:r>
              <a:rPr lang="pt-BR" sz="2400" b="1" dirty="0" smtClean="0">
                <a:latin typeface="Times New Roman" pitchFamily="18" charset="0"/>
                <a:cs typeface="Times New Roman" pitchFamily="18" charset="0"/>
              </a:rPr>
              <a:t>Daí em </a:t>
            </a:r>
            <a:r>
              <a:rPr lang="pt-BR" sz="2400" b="1" dirty="0">
                <a:latin typeface="Times New Roman" pitchFamily="18" charset="0"/>
                <a:cs typeface="Times New Roman" pitchFamily="18" charset="0"/>
              </a:rPr>
              <a:t>diante para o cargo de governador e a influência forte de Mariz, afastando e conseguindo com o apoio militar caçar mandatos, candidaturas e o pior, exilar filhos da terra e políticos de prestígio</a:t>
            </a:r>
            <a:r>
              <a:rPr lang="pt-BR" sz="2400" b="1" dirty="0" smtClean="0">
                <a:latin typeface="Times New Roman" pitchFamily="18" charset="0"/>
                <a:cs typeface="Times New Roman" pitchFamily="18" charset="0"/>
              </a:rPr>
              <a:t>.</a:t>
            </a:r>
            <a:endParaRPr lang="pt-BR" sz="2400" dirty="0"/>
          </a:p>
        </p:txBody>
      </p:sp>
    </p:spTree>
    <p:extLst>
      <p:ext uri="{BB962C8B-B14F-4D97-AF65-F5344CB8AC3E}">
        <p14:creationId xmlns:p14="http://schemas.microsoft.com/office/powerpoint/2010/main" val="38767467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p:nvPr/>
        </p:nvPicPr>
        <p:blipFill>
          <a:blip r:embed="rId2">
            <a:grayscl/>
          </a:blip>
          <a:srcRect/>
          <a:stretch>
            <a:fillRect/>
          </a:stretch>
        </p:blipFill>
        <p:spPr bwMode="auto">
          <a:xfrm>
            <a:off x="1644015" y="1369060"/>
            <a:ext cx="5855970" cy="4119880"/>
          </a:xfrm>
          <a:prstGeom prst="rect">
            <a:avLst/>
          </a:prstGeom>
          <a:noFill/>
          <a:ln w="9525">
            <a:noFill/>
            <a:miter lim="800000"/>
            <a:headEnd/>
            <a:tailEnd/>
          </a:ln>
        </p:spPr>
      </p:pic>
    </p:spTree>
    <p:extLst>
      <p:ext uri="{BB962C8B-B14F-4D97-AF65-F5344CB8AC3E}">
        <p14:creationId xmlns:p14="http://schemas.microsoft.com/office/powerpoint/2010/main" val="41152574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16632"/>
            <a:ext cx="8229600" cy="576064"/>
          </a:xfrm>
        </p:spPr>
        <p:txBody>
          <a:bodyPr/>
          <a:lstStyle/>
          <a:p>
            <a:pPr algn="ctr"/>
            <a:r>
              <a:rPr lang="pt-BR" b="1" dirty="0" smtClean="0">
                <a:solidFill>
                  <a:srgbClr val="FF0000"/>
                </a:solidFill>
              </a:rPr>
              <a:t>Ditadura no RN!</a:t>
            </a:r>
            <a:endParaRPr lang="pt-BR" b="1" dirty="0">
              <a:solidFill>
                <a:srgbClr val="FF0000"/>
              </a:solidFill>
            </a:endParaRPr>
          </a:p>
        </p:txBody>
      </p:sp>
      <p:sp>
        <p:nvSpPr>
          <p:cNvPr id="3" name="Espaço Reservado para Conteúdo 2"/>
          <p:cNvSpPr>
            <a:spLocks noGrp="1"/>
          </p:cNvSpPr>
          <p:nvPr>
            <p:ph idx="1"/>
          </p:nvPr>
        </p:nvSpPr>
        <p:spPr>
          <a:xfrm>
            <a:off x="179512" y="692697"/>
            <a:ext cx="8712968" cy="5631904"/>
          </a:xfrm>
        </p:spPr>
        <p:txBody>
          <a:bodyPr/>
          <a:lstStyle/>
          <a:p>
            <a:pPr algn="just"/>
            <a:r>
              <a:rPr lang="pt-BR" sz="2600" dirty="0" smtClean="0"/>
              <a:t>Com a extinção dos inúmeros partidos Pós-Período Getulista, criou-se a ARENA e o MDB, este era de oposição, mas vale salientar que uma oposição “consentida”, que ela não fosse engraçada de aprontar pra cima dos militares;</a:t>
            </a:r>
          </a:p>
          <a:p>
            <a:pPr algn="just"/>
            <a:r>
              <a:rPr lang="pt-BR" dirty="0" smtClean="0"/>
              <a:t>Em </a:t>
            </a:r>
            <a:r>
              <a:rPr lang="pt-BR" sz="2600" dirty="0" smtClean="0"/>
              <a:t>1966 o AI-3 (Ato Institucional N° 3), que estabelecia “eleições indiretas para governador e vice-governador e que os prefeitos das capitais seriam indicados pelos governadores, com aprovação das assembléias legislativas.”;</a:t>
            </a:r>
          </a:p>
          <a:p>
            <a:pPr algn="just"/>
            <a:r>
              <a:rPr lang="pt-BR" dirty="0" smtClean="0"/>
              <a:t>M</a:t>
            </a:r>
            <a:r>
              <a:rPr lang="pt-BR" sz="2600" dirty="0" smtClean="0"/>
              <a:t>as quem mandava em tudo eram os militares, fosse contra manda prender ou tirar o mandato, caçar geral...</a:t>
            </a:r>
          </a:p>
          <a:p>
            <a:pPr algn="just"/>
            <a:r>
              <a:rPr lang="pt-BR" b="1" u="sng" dirty="0" smtClean="0"/>
              <a:t>OBS</a:t>
            </a:r>
            <a:r>
              <a:rPr lang="pt-BR" dirty="0" smtClean="0"/>
              <a:t>: UM SALDO POSITIVO, CORTEZ PEREIRA!</a:t>
            </a:r>
            <a:endParaRPr lang="pt-BR" sz="2600" dirty="0"/>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0648"/>
            <a:ext cx="8229600" cy="648072"/>
          </a:xfrm>
        </p:spPr>
        <p:txBody>
          <a:bodyPr/>
          <a:lstStyle/>
          <a:p>
            <a:pPr algn="ctr"/>
            <a:r>
              <a:rPr lang="pt-BR" sz="4000" b="1" dirty="0" smtClean="0">
                <a:solidFill>
                  <a:srgbClr val="FF0000"/>
                </a:solidFill>
              </a:rPr>
              <a:t>CORTEZ PEREIRA: O EMPREENDEDOR!</a:t>
            </a:r>
            <a:endParaRPr lang="pt-BR" sz="4000" b="1" dirty="0">
              <a:solidFill>
                <a:srgbClr val="FF0000"/>
              </a:solidFill>
            </a:endParaRPr>
          </a:p>
        </p:txBody>
      </p:sp>
      <p:sp>
        <p:nvSpPr>
          <p:cNvPr id="3" name="Espaço Reservado para Conteúdo 2"/>
          <p:cNvSpPr>
            <a:spLocks noGrp="1"/>
          </p:cNvSpPr>
          <p:nvPr>
            <p:ph idx="1"/>
          </p:nvPr>
        </p:nvSpPr>
        <p:spPr>
          <a:xfrm>
            <a:off x="457200" y="1124745"/>
            <a:ext cx="8229600" cy="5199856"/>
          </a:xfrm>
        </p:spPr>
        <p:txBody>
          <a:bodyPr/>
          <a:lstStyle/>
          <a:p>
            <a:pPr algn="just"/>
            <a:r>
              <a:rPr lang="pt-BR" dirty="0"/>
              <a:t>Se Aluízio Alves foi o governador que inovou nas formas de fazer campanha, Cortez Pereira inovou na forma de pensar e agir acerca do nosso estado, contrariando líderes e ideias falsas (ou construídas e perpetuadas na nossa mente) sobre nossas </a:t>
            </a:r>
            <a:r>
              <a:rPr lang="pt-BR" dirty="0" smtClean="0"/>
              <a:t>potencialidades;</a:t>
            </a:r>
          </a:p>
          <a:p>
            <a:pPr algn="just"/>
            <a:r>
              <a:rPr lang="pt-BR" dirty="0" smtClean="0"/>
              <a:t>Fábrica de barrilha;</a:t>
            </a:r>
          </a:p>
          <a:p>
            <a:pPr algn="just"/>
            <a:r>
              <a:rPr lang="pt-BR" dirty="0" smtClean="0"/>
              <a:t>Projeto das Vilas Rurais (Serra do Mel);</a:t>
            </a:r>
          </a:p>
          <a:p>
            <a:pPr algn="just"/>
            <a:r>
              <a:rPr lang="pt-BR" dirty="0" smtClean="0"/>
              <a:t>Bicho da seda;</a:t>
            </a:r>
          </a:p>
          <a:p>
            <a:pPr algn="just"/>
            <a:r>
              <a:rPr lang="pt-BR" dirty="0" smtClean="0"/>
              <a:t>Projeto Camarão.</a:t>
            </a:r>
            <a:endParaRPr lang="pt-BR" dirty="0"/>
          </a:p>
        </p:txBody>
      </p:sp>
      <p:pic>
        <p:nvPicPr>
          <p:cNvPr id="1026" name="Picture 2" descr="G:\TALES\corte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628800"/>
            <a:ext cx="3888431" cy="4608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58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randombar(horizontal)">
                                      <p:cBhvr>
                                        <p:cTn id="4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p:cNvSpPr>
            <a:spLocks noGrp="1"/>
          </p:cNvSpPr>
          <p:nvPr>
            <p:ph type="title"/>
          </p:nvPr>
        </p:nvSpPr>
        <p:spPr/>
        <p:txBody>
          <a:bodyPr rtlCol="0">
            <a:normAutofit fontScale="90000"/>
          </a:bodyPr>
          <a:lstStyle/>
          <a:p>
            <a:pPr algn="ctr" eaLnBrk="1" fontAlgn="auto" hangingPunct="1">
              <a:spcAft>
                <a:spcPts val="0"/>
              </a:spcAft>
              <a:defRPr/>
            </a:pPr>
            <a:r>
              <a:rPr lang="pt-BR" b="1" dirty="0" smtClean="0">
                <a:solidFill>
                  <a:srgbClr val="FF0000"/>
                </a:solidFill>
                <a:latin typeface="Times New Roman" pitchFamily="18" charset="0"/>
                <a:cs typeface="Times New Roman" pitchFamily="18" charset="0"/>
              </a:rPr>
              <a:t>Marco de Touros e a Fortaleza dos Santos Reis</a:t>
            </a:r>
            <a:endParaRPr lang="pt-BR" b="1" dirty="0">
              <a:solidFill>
                <a:srgbClr val="FF0000"/>
              </a:solidFill>
              <a:latin typeface="Times New Roman" pitchFamily="18" charset="0"/>
              <a:cs typeface="Times New Roman" pitchFamily="18" charset="0"/>
            </a:endParaRPr>
          </a:p>
        </p:txBody>
      </p:sp>
      <p:pic>
        <p:nvPicPr>
          <p:cNvPr id="10243" name="Espaço Reservado para Conteúdo 4" descr="MARCO-TOUROS-RN.jpg"/>
          <p:cNvPicPr>
            <a:picLocks noGrp="1" noChangeAspect="1"/>
          </p:cNvPicPr>
          <p:nvPr>
            <p:ph sz="half" idx="1"/>
          </p:nvPr>
        </p:nvPicPr>
        <p:blipFill>
          <a:blip r:embed="rId2"/>
          <a:srcRect/>
          <a:stretch>
            <a:fillRect/>
          </a:stretch>
        </p:blipFill>
        <p:spPr>
          <a:xfrm>
            <a:off x="1192213" y="2143116"/>
            <a:ext cx="2568575" cy="3983047"/>
          </a:xfrm>
        </p:spPr>
      </p:pic>
      <p:pic>
        <p:nvPicPr>
          <p:cNvPr id="10244" name="Espaço Reservado para Conteúdo 5" descr="Forte_dos_Reis_Magos.jpg"/>
          <p:cNvPicPr>
            <a:picLocks noGrp="1" noChangeAspect="1"/>
          </p:cNvPicPr>
          <p:nvPr>
            <p:ph sz="half" idx="2"/>
          </p:nvPr>
        </p:nvPicPr>
        <p:blipFill>
          <a:blip r:embed="rId3"/>
          <a:srcRect/>
          <a:stretch>
            <a:fillRect/>
          </a:stretch>
        </p:blipFill>
        <p:spPr>
          <a:xfrm>
            <a:off x="4648200" y="2060848"/>
            <a:ext cx="4038600" cy="3868481"/>
          </a:xfrm>
        </p:spPr>
      </p:pic>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ipe(down)">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wipe(down)">
                                      <p:cBhvr>
                                        <p:cTn id="12"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439718"/>
          </a:xfrm>
        </p:spPr>
        <p:txBody>
          <a:bodyPr/>
          <a:lstStyle/>
          <a:p>
            <a:r>
              <a:rPr lang="pt-BR" b="1" dirty="0" smtClean="0">
                <a:solidFill>
                  <a:srgbClr val="FF0000"/>
                </a:solidFill>
              </a:rPr>
              <a:t>Continuando...</a:t>
            </a:r>
            <a:endParaRPr lang="pt-BR" b="1" dirty="0">
              <a:solidFill>
                <a:srgbClr val="FF0000"/>
              </a:solidFill>
            </a:endParaRPr>
          </a:p>
        </p:txBody>
      </p:sp>
      <p:sp>
        <p:nvSpPr>
          <p:cNvPr id="3" name="Espaço Reservado para Conteúdo 2"/>
          <p:cNvSpPr>
            <a:spLocks noGrp="1"/>
          </p:cNvSpPr>
          <p:nvPr>
            <p:ph idx="1"/>
          </p:nvPr>
        </p:nvSpPr>
        <p:spPr>
          <a:xfrm>
            <a:off x="214282" y="857232"/>
            <a:ext cx="8715436" cy="5643602"/>
          </a:xfrm>
        </p:spPr>
        <p:txBody>
          <a:bodyPr/>
          <a:lstStyle/>
          <a:p>
            <a:pPr algn="just"/>
            <a:r>
              <a:rPr lang="pt-BR" sz="2400" dirty="0" smtClean="0"/>
              <a:t>     Aluízio, Djalma Maranhão (seu “Projeto de  Pé no Chão Também se Aprende a Ler” era inovador e audacioso) são só alguns exemplos das vitimas desse período;</a:t>
            </a:r>
          </a:p>
          <a:p>
            <a:pPr algn="just"/>
            <a:r>
              <a:rPr lang="pt-BR" sz="2400" dirty="0" smtClean="0"/>
              <a:t>Como a nomeação era o que prevalecia, houve a entrada na política potiguar da família de origem paraibana, os Maias que teve em Tarcísio Maia seu precursor;</a:t>
            </a:r>
          </a:p>
          <a:p>
            <a:pPr algn="just"/>
            <a:r>
              <a:rPr lang="pt-BR" sz="2400" dirty="0" smtClean="0"/>
              <a:t>No início era ligado aos Rosados, logo conseguiu liberdade e emplacou sua família ao poder, Lavoisier e Agripino Maia (este seu filho) tornaram-se seus sucessores no governo estadual;</a:t>
            </a:r>
          </a:p>
          <a:p>
            <a:pPr algn="just"/>
            <a:r>
              <a:rPr lang="pt-BR" sz="2400" dirty="0" smtClean="0"/>
              <a:t>Agripino recentemente repetiu seu próprio pai também fizera em 1978, aproxima-se dos Alves. Ora, diziam que não dava certo </a:t>
            </a:r>
            <a:r>
              <a:rPr lang="pt-BR" sz="2400" b="1" u="sng" dirty="0" smtClean="0"/>
              <a:t>“bicudo e bacurau se cheirar”,</a:t>
            </a:r>
            <a:r>
              <a:rPr lang="pt-BR" sz="2400" dirty="0" smtClean="0"/>
              <a:t> engano puro, pois em 2006 houve não só à aliança, mas composições de chapas de mutuo apoio. Agripino foi o último governador não eleito. Um “vento forte” vinha mudar a história.</a:t>
            </a:r>
          </a:p>
          <a:p>
            <a:pPr algn="just">
              <a:buNone/>
            </a:pPr>
            <a:endParaRPr lang="pt-BR" sz="2400" dirty="0"/>
          </a:p>
        </p:txBody>
      </p:sp>
      <p:pic>
        <p:nvPicPr>
          <p:cNvPr id="7170" name="Picture 2" descr="G:\TALES\djalma.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340768"/>
            <a:ext cx="2592288" cy="4248472"/>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G:\TALES\pé.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755802"/>
            <a:ext cx="2743200" cy="16668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7172" name="Picture 4" descr="G:\TALES\pé 2.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260648"/>
            <a:ext cx="4968552" cy="44951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170"/>
                                        </p:tgtEl>
                                        <p:attrNameLst>
                                          <p:attrName>style.visibility</p:attrName>
                                        </p:attrNameLst>
                                      </p:cBhvr>
                                      <p:to>
                                        <p:strVal val="visible"/>
                                      </p:to>
                                    </p:set>
                                    <p:animEffect transition="in" filter="fade">
                                      <p:cBhvr>
                                        <p:cTn id="41" dur="1000"/>
                                        <p:tgtEl>
                                          <p:spTgt spid="7170"/>
                                        </p:tgtEl>
                                      </p:cBhvr>
                                    </p:animEffect>
                                    <p:anim calcmode="lin" valueType="num">
                                      <p:cBhvr>
                                        <p:cTn id="42" dur="1000" fill="hold"/>
                                        <p:tgtEl>
                                          <p:spTgt spid="7170"/>
                                        </p:tgtEl>
                                        <p:attrNameLst>
                                          <p:attrName>ppt_x</p:attrName>
                                        </p:attrNameLst>
                                      </p:cBhvr>
                                      <p:tavLst>
                                        <p:tav tm="0">
                                          <p:val>
                                            <p:strVal val="#ppt_x"/>
                                          </p:val>
                                        </p:tav>
                                        <p:tav tm="100000">
                                          <p:val>
                                            <p:strVal val="#ppt_x"/>
                                          </p:val>
                                        </p:tav>
                                      </p:tavLst>
                                    </p:anim>
                                    <p:anim calcmode="lin" valueType="num">
                                      <p:cBhvr>
                                        <p:cTn id="43"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7171"/>
                                        </p:tgtEl>
                                        <p:attrNameLst>
                                          <p:attrName>style.visibility</p:attrName>
                                        </p:attrNameLst>
                                      </p:cBhvr>
                                      <p:to>
                                        <p:strVal val="visible"/>
                                      </p:to>
                                    </p:set>
                                    <p:anim calcmode="lin" valueType="num">
                                      <p:cBhvr additive="base">
                                        <p:cTn id="48" dur="500" fill="hold"/>
                                        <p:tgtEl>
                                          <p:spTgt spid="7171"/>
                                        </p:tgtEl>
                                        <p:attrNameLst>
                                          <p:attrName>ppt_x</p:attrName>
                                        </p:attrNameLst>
                                      </p:cBhvr>
                                      <p:tavLst>
                                        <p:tav tm="0">
                                          <p:val>
                                            <p:strVal val="#ppt_x"/>
                                          </p:val>
                                        </p:tav>
                                        <p:tav tm="100000">
                                          <p:val>
                                            <p:strVal val="#ppt_x"/>
                                          </p:val>
                                        </p:tav>
                                      </p:tavLst>
                                    </p:anim>
                                    <p:anim calcmode="lin" valueType="num">
                                      <p:cBhvr additive="base">
                                        <p:cTn id="49"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7172"/>
                                        </p:tgtEl>
                                        <p:attrNameLst>
                                          <p:attrName>style.visibility</p:attrName>
                                        </p:attrNameLst>
                                      </p:cBhvr>
                                      <p:to>
                                        <p:strVal val="visible"/>
                                      </p:to>
                                    </p:set>
                                    <p:animEffect transition="in" filter="barn(inVertical)">
                                      <p:cBhvr>
                                        <p:cTn id="54"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96086"/>
          </a:xfrm>
        </p:spPr>
        <p:txBody>
          <a:bodyPr/>
          <a:lstStyle/>
          <a:p>
            <a:pPr algn="ctr"/>
            <a:r>
              <a:rPr lang="pt-BR" b="1" dirty="0" smtClean="0">
                <a:solidFill>
                  <a:srgbClr val="FF0000"/>
                </a:solidFill>
                <a:latin typeface="Times New Roman" pitchFamily="18" charset="0"/>
                <a:cs typeface="Times New Roman" pitchFamily="18" charset="0"/>
              </a:rPr>
              <a:t>A Família Maia</a:t>
            </a:r>
            <a:endParaRPr lang="pt-BR" b="1" dirty="0">
              <a:solidFill>
                <a:srgbClr val="FF0000"/>
              </a:solidFill>
              <a:latin typeface="Times New Roman" pitchFamily="18" charset="0"/>
              <a:cs typeface="Times New Roman" pitchFamily="18" charset="0"/>
            </a:endParaRPr>
          </a:p>
        </p:txBody>
      </p:sp>
      <p:pic>
        <p:nvPicPr>
          <p:cNvPr id="5" name="Espaço Reservado para Conteúdo 4" descr="IMG003.JPG"/>
          <p:cNvPicPr>
            <a:picLocks noGrp="1" noChangeAspect="1"/>
          </p:cNvPicPr>
          <p:nvPr>
            <p:ph sz="half" idx="1"/>
          </p:nvPr>
        </p:nvPicPr>
        <p:blipFill>
          <a:blip r:embed="rId2" cstate="print"/>
          <a:stretch>
            <a:fillRect/>
          </a:stretch>
        </p:blipFill>
        <p:spPr>
          <a:xfrm rot="5400000">
            <a:off x="457200" y="2348706"/>
            <a:ext cx="4038600" cy="3028950"/>
          </a:xfrm>
          <a:prstGeom prst="rect">
            <a:avLst/>
          </a:prstGeom>
          <a:ln w="228600" cap="sq" cmpd="thickThin">
            <a:solidFill>
              <a:srgbClr val="000000"/>
            </a:solidFill>
            <a:prstDash val="solid"/>
            <a:miter lim="800000"/>
          </a:ln>
          <a:effectLst>
            <a:innerShdw blurRad="76200">
              <a:srgbClr val="000000"/>
            </a:innerShdw>
          </a:effectLst>
        </p:spPr>
      </p:pic>
      <p:pic>
        <p:nvPicPr>
          <p:cNvPr id="6" name="Espaço Reservado para Conteúdo 5" descr="IMG004.JPG"/>
          <p:cNvPicPr>
            <a:picLocks noGrp="1" noChangeAspect="1"/>
          </p:cNvPicPr>
          <p:nvPr>
            <p:ph sz="half" idx="2"/>
          </p:nvPr>
        </p:nvPicPr>
        <p:blipFill>
          <a:blip r:embed="rId3" cstate="print"/>
          <a:stretch>
            <a:fillRect/>
          </a:stretch>
        </p:blipFill>
        <p:spPr>
          <a:xfrm rot="5400000">
            <a:off x="4648200" y="2348706"/>
            <a:ext cx="4038600" cy="302895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spd="slow">
    <p:blinds dir="ver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8640"/>
            <a:ext cx="8229600" cy="504056"/>
          </a:xfrm>
        </p:spPr>
        <p:txBody>
          <a:bodyPr/>
          <a:lstStyle/>
          <a:p>
            <a:pPr algn="ctr"/>
            <a:r>
              <a:rPr lang="pt-BR" sz="4400" b="1" dirty="0" smtClean="0">
                <a:solidFill>
                  <a:srgbClr val="FF0000"/>
                </a:solidFill>
                <a:latin typeface="Times New Roman" pitchFamily="18" charset="0"/>
                <a:cs typeface="Times New Roman" pitchFamily="18" charset="0"/>
              </a:rPr>
              <a:t>A Nova República (1985-?)</a:t>
            </a:r>
            <a:endParaRPr lang="pt-BR" sz="4400"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214282" y="908720"/>
            <a:ext cx="8715436" cy="5520676"/>
          </a:xfrm>
        </p:spPr>
        <p:txBody>
          <a:bodyPr/>
          <a:lstStyle/>
          <a:p>
            <a:pPr algn="just"/>
            <a:r>
              <a:rPr lang="pt-BR" sz="2800" dirty="0" smtClean="0">
                <a:latin typeface="Times New Roman" pitchFamily="18" charset="0"/>
                <a:cs typeface="Times New Roman" pitchFamily="18" charset="0"/>
              </a:rPr>
              <a:t>  Esse vento tinha nome, Geraldo Melo, migrara da ARENA pro PMDB e se elegeu governador, também, com o apoio de Sarney e do Plano Cruzado não tinha pra ninguém, menos ainda pra oposição do PDS e depois do PFL;</a:t>
            </a:r>
          </a:p>
          <a:p>
            <a:pPr algn="just"/>
            <a:r>
              <a:rPr lang="pt-BR" sz="2800" dirty="0" smtClean="0">
                <a:latin typeface="Times New Roman" pitchFamily="18" charset="0"/>
                <a:cs typeface="Times New Roman" pitchFamily="18" charset="0"/>
              </a:rPr>
              <a:t>O sucessor de Geraldo foi Agripino;</a:t>
            </a:r>
          </a:p>
          <a:p>
            <a:pPr algn="just"/>
            <a:r>
              <a:rPr lang="pt-BR" sz="2800" dirty="0" smtClean="0">
                <a:latin typeface="Times New Roman" pitchFamily="18" charset="0"/>
                <a:cs typeface="Times New Roman" pitchFamily="18" charset="0"/>
              </a:rPr>
              <a:t>Depois Garibaldi o imbatível assumiu a governadoria;</a:t>
            </a:r>
          </a:p>
          <a:p>
            <a:pPr algn="just"/>
            <a:r>
              <a:rPr lang="pt-BR" sz="2800" dirty="0" smtClean="0">
                <a:latin typeface="Times New Roman" pitchFamily="18" charset="0"/>
                <a:cs typeface="Times New Roman" pitchFamily="18" charset="0"/>
              </a:rPr>
              <a:t>Gari ficou conhecido pela criação das Adutoras e nunca esquecido por vender (privatizar) a COSERN, fez o caminho inverso do tio Aluízio Alves.</a:t>
            </a:r>
            <a:endParaRPr lang="pt-BR" sz="2800" dirty="0">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202034"/>
          </a:xfrm>
        </p:spPr>
        <p:txBody>
          <a:bodyPr/>
          <a:lstStyle/>
          <a:p>
            <a:pPr algn="ctr"/>
            <a:r>
              <a:rPr lang="pt-BR" sz="4000" b="1" dirty="0" smtClean="0">
                <a:solidFill>
                  <a:srgbClr val="FF0000"/>
                </a:solidFill>
                <a:latin typeface="Times New Roman" pitchFamily="18" charset="0"/>
                <a:cs typeface="Times New Roman" pitchFamily="18" charset="0"/>
              </a:rPr>
              <a:t>Últimos fatos interessantes do RN...</a:t>
            </a:r>
            <a:endParaRPr lang="pt-BR" sz="4000" b="1" dirty="0">
              <a:solidFill>
                <a:srgbClr val="FF0000"/>
              </a:solidFill>
              <a:latin typeface="Times New Roman" pitchFamily="18" charset="0"/>
              <a:cs typeface="Times New Roman" pitchFamily="18" charset="0"/>
            </a:endParaRPr>
          </a:p>
        </p:txBody>
      </p:sp>
      <p:sp>
        <p:nvSpPr>
          <p:cNvPr id="3" name="Espaço Reservado para Conteúdo 2"/>
          <p:cNvSpPr>
            <a:spLocks noGrp="1"/>
          </p:cNvSpPr>
          <p:nvPr>
            <p:ph idx="1"/>
          </p:nvPr>
        </p:nvSpPr>
        <p:spPr>
          <a:xfrm>
            <a:off x="107504" y="476672"/>
            <a:ext cx="8928992" cy="6167038"/>
          </a:xfrm>
        </p:spPr>
        <p:txBody>
          <a:bodyPr/>
          <a:lstStyle/>
          <a:p>
            <a:pPr algn="just"/>
            <a:r>
              <a:rPr lang="pt-BR" sz="2200" b="1" dirty="0" smtClean="0"/>
              <a:t>Em 2002 o nosso estado fizera o que nunca tinha feito, elegeu uma mulher pra ser a chefe do governo Vilma de Faria, </a:t>
            </a:r>
            <a:r>
              <a:rPr lang="pt-BR" sz="2200" b="1" dirty="0" err="1" smtClean="0"/>
              <a:t>mossoroense</a:t>
            </a:r>
            <a:r>
              <a:rPr lang="pt-BR" sz="2200" b="1" dirty="0" smtClean="0"/>
              <a:t>, ex-esposa de Lavoisier Maia e ex-deputada federal, ex-prefeita de Natal(será que ela ou Carlos Eduardo volta?) foi a responsável pelo feito;</a:t>
            </a:r>
          </a:p>
          <a:p>
            <a:pPr algn="just"/>
            <a:r>
              <a:rPr lang="pt-BR" sz="2200" b="1" dirty="0" smtClean="0"/>
              <a:t>Mas ainda tinha uma supressa e que supressa, no ano de 2004 ela mostrou seu poder na corrida eleitoral para prefeito em Natal, onde apoiando Carlos Eduardo Alves derrubou de uma única vez cinco ex-governadores do estado (Aluízio Alves, Garibaldi Alves, José Agripino, Fernando Freire e Geraldo Melo) que apoiavam a candidatura de Luiz Almir, pensa que terminou?;</a:t>
            </a:r>
          </a:p>
          <a:p>
            <a:pPr algn="just"/>
            <a:r>
              <a:rPr lang="pt-BR" sz="2200" b="1" dirty="0" smtClean="0"/>
              <a:t>Em 2006 bateu o imbatível Garibaldi Alves e se reelegeu.</a:t>
            </a:r>
          </a:p>
          <a:p>
            <a:pPr algn="just"/>
            <a:r>
              <a:rPr lang="pt-BR" sz="2200" b="1" dirty="0" smtClean="0"/>
              <a:t>    Tivemos o Presidente do Congresso e Senado Federal, Garibaldi Alves como quarto homem na sucessão de Lula;</a:t>
            </a:r>
          </a:p>
          <a:p>
            <a:pPr algn="just"/>
            <a:r>
              <a:rPr lang="pt-BR" sz="2200" b="1" dirty="0" smtClean="0"/>
              <a:t>Em 2010 </a:t>
            </a:r>
            <a:r>
              <a:rPr lang="pt-BR" sz="2200" b="1" dirty="0" err="1" smtClean="0"/>
              <a:t>Rosalba</a:t>
            </a:r>
            <a:r>
              <a:rPr lang="pt-BR" sz="2200" b="1" dirty="0" smtClean="0"/>
              <a:t> foi eleita governadora e na disputa pra o senador a Vilma perde, Gari/Agripino obtiveram mais oito anos no senado e devido </a:t>
            </a:r>
            <a:r>
              <a:rPr lang="pt-BR" sz="2200" b="1" dirty="0" err="1" smtClean="0"/>
              <a:t>Rosalba</a:t>
            </a:r>
            <a:r>
              <a:rPr lang="pt-BR" sz="2200" b="1" dirty="0" smtClean="0"/>
              <a:t> sair dele quem entrou...?</a:t>
            </a:r>
          </a:p>
          <a:p>
            <a:pPr algn="just">
              <a:buNone/>
            </a:pPr>
            <a:r>
              <a:rPr lang="pt-BR" sz="2200" b="1" dirty="0"/>
              <a:t> </a:t>
            </a:r>
            <a:r>
              <a:rPr lang="pt-BR" sz="2200" b="1" dirty="0" smtClean="0"/>
              <a:t>   Garibaldi Alves, mas este é o pai!</a:t>
            </a:r>
            <a:endParaRPr lang="pt-BR" sz="2200" b="1" dirty="0"/>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Vertic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arn(inVertic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barn(inVertical)">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barn(inVertical)">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457200" y="404664"/>
            <a:ext cx="8229600" cy="504056"/>
          </a:xfrm>
        </p:spPr>
        <p:txBody>
          <a:bodyPr/>
          <a:lstStyle/>
          <a:p>
            <a:pPr algn="ctr"/>
            <a:r>
              <a:rPr lang="pt-BR" dirty="0" smtClean="0"/>
              <a:t>E o RN hoje...</a:t>
            </a:r>
            <a:endParaRPr lang="pt-BR" dirty="0"/>
          </a:p>
        </p:txBody>
      </p:sp>
      <p:pic>
        <p:nvPicPr>
          <p:cNvPr id="1026" name="Picture 2" descr="http://t1.gstatic.com/images?q=tbn:ANd9GcSN7feRq5S5wNBokCoh-_Np0MhH0rL96nBkjEtCUmVTJJRrB1JP8txt63Ue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87340"/>
            <a:ext cx="3888432" cy="480595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287340"/>
            <a:ext cx="3456384" cy="4805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randombar(horizontal)">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1000"/>
                                        <p:tgtEl>
                                          <p:spTgt spid="1027"/>
                                        </p:tgtEl>
                                      </p:cBhvr>
                                    </p:animEffect>
                                    <p:anim calcmode="lin" valueType="num">
                                      <p:cBhvr>
                                        <p:cTn id="19" dur="1000" fill="hold"/>
                                        <p:tgtEl>
                                          <p:spTgt spid="1027"/>
                                        </p:tgtEl>
                                        <p:attrNameLst>
                                          <p:attrName>ppt_x</p:attrName>
                                        </p:attrNameLst>
                                      </p:cBhvr>
                                      <p:tavLst>
                                        <p:tav tm="0">
                                          <p:val>
                                            <p:strVal val="#ppt_x"/>
                                          </p:val>
                                        </p:tav>
                                        <p:tav tm="100000">
                                          <p:val>
                                            <p:strVal val="#ppt_x"/>
                                          </p:val>
                                        </p:tav>
                                      </p:tavLst>
                                    </p:anim>
                                    <p:anim calcmode="lin" valueType="num">
                                      <p:cBhvr>
                                        <p:cTn id="20"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836712"/>
            <a:ext cx="3888432"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5802" y="836712"/>
            <a:ext cx="3640654"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146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980728"/>
            <a:ext cx="4320480"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980728"/>
            <a:ext cx="3816424"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014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85720" y="142852"/>
            <a:ext cx="8572560" cy="1214446"/>
          </a:xfrm>
        </p:spPr>
        <p:txBody>
          <a:bodyPr>
            <a:noAutofit/>
          </a:bodyPr>
          <a:lstStyle/>
          <a:p>
            <a:pPr algn="ctr" fontAlgn="auto">
              <a:spcAft>
                <a:spcPts val="0"/>
              </a:spcAft>
              <a:defRPr/>
            </a:pPr>
            <a:r>
              <a:rPr lang="pt-BR" sz="36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LIVROS INDICADOS </a:t>
            </a:r>
            <a:br>
              <a:rPr lang="pt-BR" sz="36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pt-BR" sz="3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PROFESSOR:  </a:t>
            </a:r>
            <a:r>
              <a:rPr lang="pt-BR" sz="3600" b="1" u="sng"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TALES AUGUSTO</a:t>
            </a:r>
            <a:endParaRPr lang="pt-BR" sz="3600" b="1" u="sng"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552790"/>
            <a:ext cx="1872208"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4167783"/>
            <a:ext cx="2160240"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3996" y="1480782"/>
            <a:ext cx="1800200"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0822" y="1598574"/>
            <a:ext cx="1847850"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5218" y="4186021"/>
            <a:ext cx="16383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80822" y="4293096"/>
            <a:ext cx="1728192" cy="2394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3996" y="4306813"/>
            <a:ext cx="1638300"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48264" y="1340768"/>
            <a:ext cx="1872208" cy="2394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4259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par>
                                <p:cTn id="11" presetID="16" presetClass="entr" presetSubtype="21"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barn(inVertical)">
                                      <p:cBhvr>
                                        <p:cTn id="13" dur="500"/>
                                        <p:tgtEl>
                                          <p:spTgt spid="1027"/>
                                        </p:tgtEl>
                                      </p:cBhvr>
                                    </p:animEffect>
                                  </p:childTnLst>
                                </p:cTn>
                              </p:par>
                              <p:par>
                                <p:cTn id="14" presetID="16" presetClass="entr" presetSubtype="21"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barn(inVertical)">
                                      <p:cBhvr>
                                        <p:cTn id="16" dur="500"/>
                                        <p:tgtEl>
                                          <p:spTgt spid="1028"/>
                                        </p:tgtEl>
                                      </p:cBhvr>
                                    </p:animEffect>
                                  </p:childTnLst>
                                </p:cTn>
                              </p:par>
                              <p:par>
                                <p:cTn id="17" presetID="16" presetClass="entr" presetSubtype="21" fill="hold" nodeType="withEffect">
                                  <p:stCondLst>
                                    <p:cond delay="0"/>
                                  </p:stCondLst>
                                  <p:childTnLst>
                                    <p:set>
                                      <p:cBhvr>
                                        <p:cTn id="18" dur="1" fill="hold">
                                          <p:stCondLst>
                                            <p:cond delay="0"/>
                                          </p:stCondLst>
                                        </p:cTn>
                                        <p:tgtEl>
                                          <p:spTgt spid="1029"/>
                                        </p:tgtEl>
                                        <p:attrNameLst>
                                          <p:attrName>style.visibility</p:attrName>
                                        </p:attrNameLst>
                                      </p:cBhvr>
                                      <p:to>
                                        <p:strVal val="visible"/>
                                      </p:to>
                                    </p:set>
                                    <p:animEffect transition="in" filter="barn(inVertical)">
                                      <p:cBhvr>
                                        <p:cTn id="19" dur="500"/>
                                        <p:tgtEl>
                                          <p:spTgt spid="1029"/>
                                        </p:tgtEl>
                                      </p:cBhvr>
                                    </p:animEffect>
                                  </p:childTnLst>
                                </p:cTn>
                              </p:par>
                              <p:par>
                                <p:cTn id="20" presetID="16" presetClass="entr" presetSubtype="21" fill="hold" nodeType="with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barn(inVertical)">
                                      <p:cBhvr>
                                        <p:cTn id="22" dur="500"/>
                                        <p:tgtEl>
                                          <p:spTgt spid="1030"/>
                                        </p:tgtEl>
                                      </p:cBhvr>
                                    </p:animEffect>
                                  </p:childTnLst>
                                </p:cTn>
                              </p:par>
                              <p:par>
                                <p:cTn id="23" presetID="16" presetClass="entr" presetSubtype="21" fill="hold" nodeType="withEffect">
                                  <p:stCondLst>
                                    <p:cond delay="0"/>
                                  </p:stCondLst>
                                  <p:childTnLst>
                                    <p:set>
                                      <p:cBhvr>
                                        <p:cTn id="24" dur="1" fill="hold">
                                          <p:stCondLst>
                                            <p:cond delay="0"/>
                                          </p:stCondLst>
                                        </p:cTn>
                                        <p:tgtEl>
                                          <p:spTgt spid="1031"/>
                                        </p:tgtEl>
                                        <p:attrNameLst>
                                          <p:attrName>style.visibility</p:attrName>
                                        </p:attrNameLst>
                                      </p:cBhvr>
                                      <p:to>
                                        <p:strVal val="visible"/>
                                      </p:to>
                                    </p:set>
                                    <p:animEffect transition="in" filter="barn(inVertical)">
                                      <p:cBhvr>
                                        <p:cTn id="25" dur="500"/>
                                        <p:tgtEl>
                                          <p:spTgt spid="1031"/>
                                        </p:tgtEl>
                                      </p:cBhvr>
                                    </p:animEffect>
                                  </p:childTnLst>
                                </p:cTn>
                              </p:par>
                              <p:par>
                                <p:cTn id="26" presetID="16" presetClass="entr" presetSubtype="21" fill="hold" nodeType="withEffect">
                                  <p:stCondLst>
                                    <p:cond delay="0"/>
                                  </p:stCondLst>
                                  <p:childTnLst>
                                    <p:set>
                                      <p:cBhvr>
                                        <p:cTn id="27" dur="1" fill="hold">
                                          <p:stCondLst>
                                            <p:cond delay="0"/>
                                          </p:stCondLst>
                                        </p:cTn>
                                        <p:tgtEl>
                                          <p:spTgt spid="1032"/>
                                        </p:tgtEl>
                                        <p:attrNameLst>
                                          <p:attrName>style.visibility</p:attrName>
                                        </p:attrNameLst>
                                      </p:cBhvr>
                                      <p:to>
                                        <p:strVal val="visible"/>
                                      </p:to>
                                    </p:set>
                                    <p:animEffect transition="in" filter="barn(inVertical)">
                                      <p:cBhvr>
                                        <p:cTn id="28" dur="500"/>
                                        <p:tgtEl>
                                          <p:spTgt spid="1032"/>
                                        </p:tgtEl>
                                      </p:cBhvr>
                                    </p:animEffect>
                                  </p:childTnLst>
                                </p:cTn>
                              </p:par>
                              <p:par>
                                <p:cTn id="29" presetID="16" presetClass="entr" presetSubtype="21" fill="hold" nodeType="withEffect">
                                  <p:stCondLst>
                                    <p:cond delay="0"/>
                                  </p:stCondLst>
                                  <p:childTnLst>
                                    <p:set>
                                      <p:cBhvr>
                                        <p:cTn id="30" dur="1" fill="hold">
                                          <p:stCondLst>
                                            <p:cond delay="0"/>
                                          </p:stCondLst>
                                        </p:cTn>
                                        <p:tgtEl>
                                          <p:spTgt spid="1033"/>
                                        </p:tgtEl>
                                        <p:attrNameLst>
                                          <p:attrName>style.visibility</p:attrName>
                                        </p:attrNameLst>
                                      </p:cBhvr>
                                      <p:to>
                                        <p:strVal val="visible"/>
                                      </p:to>
                                    </p:set>
                                    <p:animEffect transition="in" filter="barn(inVertical)">
                                      <p:cBhvr>
                                        <p:cTn id="31"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357188"/>
            <a:ext cx="7772400" cy="1071562"/>
          </a:xfrm>
        </p:spPr>
        <p:txBody>
          <a:bodyPr rtlCol="0">
            <a:normAutofit fontScale="90000"/>
          </a:bodyPr>
          <a:lstStyle/>
          <a:p>
            <a:pPr eaLnBrk="1" fontAlgn="auto" hangingPunct="1">
              <a:spcAft>
                <a:spcPts val="0"/>
              </a:spcAft>
              <a:defRPr/>
            </a:pPr>
            <a:r>
              <a:rPr lang="pt-BR" b="1" dirty="0" smtClean="0">
                <a:solidFill>
                  <a:srgbClr val="FF0000"/>
                </a:solidFill>
                <a:latin typeface="Times New Roman" pitchFamily="18" charset="0"/>
                <a:cs typeface="Times New Roman" pitchFamily="18" charset="0"/>
              </a:rPr>
              <a:t>Os primeiros Trinta anos...</a:t>
            </a:r>
            <a:br>
              <a:rPr lang="pt-BR" b="1" dirty="0" smtClean="0">
                <a:solidFill>
                  <a:srgbClr val="FF0000"/>
                </a:solidFill>
                <a:latin typeface="Times New Roman" pitchFamily="18" charset="0"/>
                <a:cs typeface="Times New Roman" pitchFamily="18" charset="0"/>
              </a:rPr>
            </a:br>
            <a:r>
              <a:rPr lang="pt-BR" b="1" dirty="0" smtClean="0">
                <a:solidFill>
                  <a:srgbClr val="FF0000"/>
                </a:solidFill>
                <a:latin typeface="Times New Roman" pitchFamily="18" charset="0"/>
                <a:cs typeface="Times New Roman" pitchFamily="18" charset="0"/>
              </a:rPr>
              <a:t>(1500-1530) </a:t>
            </a:r>
            <a:endParaRPr lang="pt-BR" b="1" dirty="0">
              <a:solidFill>
                <a:srgbClr val="FF0000"/>
              </a:solidFill>
              <a:latin typeface="Times New Roman" pitchFamily="18" charset="0"/>
              <a:cs typeface="Times New Roman" pitchFamily="18" charset="0"/>
            </a:endParaRPr>
          </a:p>
        </p:txBody>
      </p:sp>
      <p:sp>
        <p:nvSpPr>
          <p:cNvPr id="11267" name="Subtítulo 2"/>
          <p:cNvSpPr>
            <a:spLocks noGrp="1"/>
          </p:cNvSpPr>
          <p:nvPr>
            <p:ph type="subTitle" idx="1"/>
          </p:nvPr>
        </p:nvSpPr>
        <p:spPr>
          <a:xfrm>
            <a:off x="571500" y="1571625"/>
            <a:ext cx="8001000" cy="4643438"/>
          </a:xfrm>
        </p:spPr>
        <p:txBody>
          <a:bodyPr/>
          <a:lstStyle/>
          <a:p>
            <a:pPr algn="just" eaLnBrk="1" hangingPunct="1"/>
            <a:r>
              <a:rPr lang="pt-BR" sz="3600" b="1" dirty="0" smtClean="0">
                <a:solidFill>
                  <a:schemeClr val="tx1"/>
                </a:solidFill>
                <a:latin typeface="Times New Roman" pitchFamily="18" charset="0"/>
                <a:cs typeface="Times New Roman" pitchFamily="18" charset="0"/>
              </a:rPr>
              <a:t>Com maiores lucros obtidos no comércio das especiarias nas Índias (Oriente), Portugal não estava “nem aí” para o Brasil, as incursões francesas em busca do pau-brasil foram freqüentes e facilitadas pelo contato amistoso entre os estrangeiros e os nativos.</a:t>
            </a:r>
          </a:p>
          <a:p>
            <a:pPr algn="just" eaLnBrk="1" hangingPunct="1"/>
            <a:r>
              <a:rPr lang="pt-BR" sz="3600" b="1" dirty="0" smtClean="0">
                <a:solidFill>
                  <a:schemeClr val="tx1"/>
                </a:solidFill>
                <a:latin typeface="Times New Roman" pitchFamily="18" charset="0"/>
                <a:cs typeface="Times New Roman" pitchFamily="18" charset="0"/>
              </a:rPr>
              <a:t>Em alguns casos  ocorreram inclusive casamentos.</a:t>
            </a:r>
          </a:p>
        </p:txBody>
      </p:sp>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Effect transition="in" filter="fade">
                                      <p:cBhvr>
                                        <p:cTn id="14" dur="1000"/>
                                        <p:tgtEl>
                                          <p:spTgt spid="11267">
                                            <p:txEl>
                                              <p:pRg st="1" end="1"/>
                                            </p:txEl>
                                          </p:spTgt>
                                        </p:tgtEl>
                                      </p:cBhvr>
                                    </p:animEffect>
                                    <p:anim calcmode="lin" valueType="num">
                                      <p:cBhvr>
                                        <p:cTn id="15"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xo">
  <a:themeElements>
    <a:clrScheme name="Flux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x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x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ux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ux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2552808</TotalTime>
  <Words>4675</Words>
  <Application>Microsoft Office PowerPoint</Application>
  <PresentationFormat>Apresentação na tela (4:3)</PresentationFormat>
  <Paragraphs>239</Paragraphs>
  <Slides>87</Slides>
  <Notes>2</Notes>
  <HiddenSlides>0</HiddenSlides>
  <MMClips>0</MMClips>
  <ScaleCrop>false</ScaleCrop>
  <HeadingPairs>
    <vt:vector size="4" baseType="variant">
      <vt:variant>
        <vt:lpstr>Tema</vt:lpstr>
      </vt:variant>
      <vt:variant>
        <vt:i4>1</vt:i4>
      </vt:variant>
      <vt:variant>
        <vt:lpstr>Títulos de slides</vt:lpstr>
      </vt:variant>
      <vt:variant>
        <vt:i4>87</vt:i4>
      </vt:variant>
    </vt:vector>
  </HeadingPairs>
  <TitlesOfParts>
    <vt:vector size="88" baseType="lpstr">
      <vt:lpstr>Fluxo</vt:lpstr>
      <vt:lpstr>HISTÓRIA DO RN POR: Tales Augusto  Baseado no livro HISTÓRIA DO RN PARA INICIANTES</vt:lpstr>
      <vt:lpstr>Pré-História do RN</vt:lpstr>
      <vt:lpstr>PINTURAS RUPESTRES</vt:lpstr>
      <vt:lpstr>OBSERVEM AS FIGURAS A SEGUIR:</vt:lpstr>
      <vt:lpstr>Apresentação do PowerPoint</vt:lpstr>
      <vt:lpstr>AINDA SOBRE OS NATIVOS: Como você pode ver abaixo, havia inúmeras tribos vivendo onde hoje denominamos de RN. Para um melhor estudo e compreensão dividiu-se as tribos em dois grandes grupos. Os índios do litoral foram nomeados de Potiguares e os do interior  Tarairiús.</vt:lpstr>
      <vt:lpstr>A TEORIA DE LENINE PINTO</vt:lpstr>
      <vt:lpstr>Marco de Touros e a Fortaleza dos Santos Reis</vt:lpstr>
      <vt:lpstr>Os primeiros Trinta anos... (1500-1530) </vt:lpstr>
      <vt:lpstr>Para não dizer que Portugal não fez nada...</vt:lpstr>
      <vt:lpstr>Apresentação do PowerPoint</vt:lpstr>
      <vt:lpstr>E a “boca” esquentou para Portugal...</vt:lpstr>
      <vt:lpstr>Capitanias Hereditárias</vt:lpstr>
      <vt:lpstr>A Capitania Hereditária do Rio Grande</vt:lpstr>
      <vt:lpstr>A União Ibérica (1580-1640) e a capitania do Rio Grande</vt:lpstr>
      <vt:lpstr>Os Holandeses se lançam na busca de conquistar o Brasil do Açúcar...</vt:lpstr>
      <vt:lpstr>O (efetivo) início da colonização na Capitania Real do Rio Grande!</vt:lpstr>
      <vt:lpstr>Apresentação do PowerPoint</vt:lpstr>
      <vt:lpstr>A presença Batava no RN!</vt:lpstr>
      <vt:lpstr>A saída dos Holandeses mudou a cara do Nordeste e de toda a Colônia!</vt:lpstr>
      <vt:lpstr>Apresentação do PowerPoint</vt:lpstr>
      <vt:lpstr>Depois da União Ibérica e com a restauração Portuguesa Tivemos no RN...</vt:lpstr>
      <vt:lpstr>Apresentação do PowerPoint</vt:lpstr>
      <vt:lpstr>As conseqüências das Guerras dos Bárbaros:</vt:lpstr>
      <vt:lpstr>Apresentação do PowerPoint</vt:lpstr>
      <vt:lpstr>As Missões religiosas no RN</vt:lpstr>
      <vt:lpstr>Missões Potiguares </vt:lpstr>
      <vt:lpstr>A pecuária e o RN</vt:lpstr>
      <vt:lpstr>Observe a expansão territorial!</vt:lpstr>
      <vt:lpstr>Pequeno comentário sobre a conjuntura na Capitania do RN até o início do século XIX</vt:lpstr>
      <vt:lpstr>Enquanto isso no Brasil...</vt:lpstr>
      <vt:lpstr>A Revolução Pernambucana de 1817</vt:lpstr>
      <vt:lpstr>Apresentação do PowerPoint</vt:lpstr>
      <vt:lpstr>Ainda sobre a Revolução Pernambucana...</vt:lpstr>
      <vt:lpstr>Apresentação do PowerPoint</vt:lpstr>
      <vt:lpstr>Primeiro Reinado e Regências no RN!</vt:lpstr>
      <vt:lpstr>Apresentação do PowerPoint</vt:lpstr>
      <vt:lpstr>“VOLUNTÁRIOS DA PÁTRIA”, REVOLTA DO QUEBRA-QUILOS, LEVANTE DAS MULHERES, ABOLIÇÃO DA ESCRAVIDÃO, ASCENSÃO DO ALGODÃO... RETRATOS DO SEGUNDO REINADO (1840-1889) NO RN</vt:lpstr>
      <vt:lpstr>Os entusiasmados “Voluntários da Pátria” </vt:lpstr>
      <vt:lpstr>Apresentação do PowerPoint</vt:lpstr>
      <vt:lpstr>A Revolta do Quebra-Quilos (1874-75)</vt:lpstr>
      <vt:lpstr>Apresentação do PowerPoint</vt:lpstr>
      <vt:lpstr>Mulheres apaixonadas de Mossoró...</vt:lpstr>
      <vt:lpstr>O Nordeste e o RN na Seca de 1877 ( e as Meninas Santas</vt:lpstr>
      <vt:lpstr>Cenas das secas no Nordeste!</vt:lpstr>
      <vt:lpstr>Apresentação do PowerPoint</vt:lpstr>
      <vt:lpstr>Rodolfo Fernandes (12.10.2008)</vt:lpstr>
      <vt:lpstr>Apresentação do PowerPoint</vt:lpstr>
      <vt:lpstr>O fim da escravidão em Mossoró (?)!</vt:lpstr>
      <vt:lpstr>Apresentação do PowerPoint</vt:lpstr>
      <vt:lpstr>Continuando...</vt:lpstr>
      <vt:lpstr>Continuando...</vt:lpstr>
      <vt:lpstr>O RN e as comunidades quilombolas atuais...</vt:lpstr>
      <vt:lpstr>Apresentação do PowerPoint</vt:lpstr>
      <vt:lpstr>Apresentação do PowerPoint</vt:lpstr>
      <vt:lpstr>O Algodão e o RN!</vt:lpstr>
      <vt:lpstr>Evolução da cotonicultura</vt:lpstr>
      <vt:lpstr>Nasce a República no RN (e tarde viu)!</vt:lpstr>
      <vt:lpstr>Apresentação do PowerPoint</vt:lpstr>
      <vt:lpstr>A ascensão dos Bezerra Medeiros e o “mui amigo” Ferreira Chaves! </vt:lpstr>
      <vt:lpstr>Apresentação do PowerPoint</vt:lpstr>
      <vt:lpstr>Apresentação do PowerPoint</vt:lpstr>
      <vt:lpstr>Apresentação do PowerPoint</vt:lpstr>
      <vt:lpstr>O cangaço e Mossoró!</vt:lpstr>
      <vt:lpstr>Túmulo de Jararaca e os resistentes!</vt:lpstr>
      <vt:lpstr>Apresentação do PowerPoint</vt:lpstr>
      <vt:lpstr>O Cangaço no Nordeste</vt:lpstr>
      <vt:lpstr>A Revolução de 1930 no Nordeste e no RN!</vt:lpstr>
      <vt:lpstr>A Intentona  de 1935 no RN</vt:lpstr>
      <vt:lpstr>Imagens da Intentona no RN! </vt:lpstr>
      <vt:lpstr>O RN e a Segunda Guerra Mundial</vt:lpstr>
      <vt:lpstr>Curiosidades...</vt:lpstr>
      <vt:lpstr>A Redemocratização (1945-1964) no RN!</vt:lpstr>
      <vt:lpstr>Os amigos e rivais!</vt:lpstr>
      <vt:lpstr>Aluízio Alves, o renovador ou o populista?</vt:lpstr>
      <vt:lpstr>Apresentação do PowerPoint</vt:lpstr>
      <vt:lpstr>Apresentação do PowerPoint</vt:lpstr>
      <vt:lpstr>Ditadura no RN!</vt:lpstr>
      <vt:lpstr>CORTEZ PEREIRA: O EMPREENDEDOR!</vt:lpstr>
      <vt:lpstr>Continuando...</vt:lpstr>
      <vt:lpstr>A Família Maia</vt:lpstr>
      <vt:lpstr>A Nova República (1985-?)</vt:lpstr>
      <vt:lpstr>Últimos fatos interessantes do RN...</vt:lpstr>
      <vt:lpstr>E o RN hoje...</vt:lpstr>
      <vt:lpstr>Apresentação do PowerPoint</vt:lpstr>
      <vt:lpstr>Apresentação do PowerPoint</vt:lpstr>
      <vt:lpstr>LIVROS INDICADOS  PROFESSOR:  TALES AUGUSTO</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AULA: A REVOLUÇÃO RUSSA PROFESSOR:  TALES AUGUSTO</dc:title>
  <dc:creator>.</dc:creator>
  <cp:lastModifiedBy>ariane</cp:lastModifiedBy>
  <cp:revision>82</cp:revision>
  <dcterms:created xsi:type="dcterms:W3CDTF">2009-07-23T09:59:08Z</dcterms:created>
  <dcterms:modified xsi:type="dcterms:W3CDTF">2011-09-14T20:14:52Z</dcterms:modified>
</cp:coreProperties>
</file>