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5" r:id="rId13"/>
    <p:sldId id="283" r:id="rId14"/>
    <p:sldId id="284" r:id="rId15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20000"/>
      </a:spcBef>
      <a:spcAft>
        <a:spcPct val="0"/>
      </a:spcAft>
      <a:buChar char="–"/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har char="–"/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har char="–"/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har char="–"/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har char="–"/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333399"/>
    <a:srgbClr val="060000"/>
    <a:srgbClr val="FF3300"/>
    <a:srgbClr val="990099"/>
    <a:srgbClr val="FFCC66"/>
    <a:srgbClr val="FF66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>
        <p:scale>
          <a:sx n="50" d="100"/>
          <a:sy n="50" d="100"/>
        </p:scale>
        <p:origin x="-1086" y="-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32588" y="274638"/>
            <a:ext cx="2160587" cy="5507037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0825" y="274638"/>
            <a:ext cx="6329363" cy="5507037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250825" y="981075"/>
            <a:ext cx="4244975" cy="48006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981075"/>
            <a:ext cx="4244975" cy="48006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0825" y="981075"/>
            <a:ext cx="4244975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981075"/>
            <a:ext cx="4244975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0" name="Picture 36" descr="foice e martelo"/>
          <p:cNvPicPr>
            <a:picLocks noChangeAspect="1" noChangeArrowheads="1"/>
          </p:cNvPicPr>
          <p:nvPr userDrawn="1"/>
        </p:nvPicPr>
        <p:blipFill>
          <a:blip r:embed="rId14" cstate="print">
            <a:lum bright="46000" contrast="-46000"/>
          </a:blip>
          <a:srcRect/>
          <a:stretch>
            <a:fillRect/>
          </a:stretch>
        </p:blipFill>
        <p:spPr bwMode="auto">
          <a:xfrm>
            <a:off x="0" y="3359150"/>
            <a:ext cx="2655888" cy="2733675"/>
          </a:xfrm>
          <a:prstGeom prst="rect">
            <a:avLst/>
          </a:prstGeom>
          <a:noFill/>
        </p:spPr>
      </p:pic>
      <p:pic>
        <p:nvPicPr>
          <p:cNvPr id="1061" name="Picture 37" descr="liberalismo1"/>
          <p:cNvPicPr>
            <a:picLocks noChangeAspect="1" noChangeArrowheads="1"/>
          </p:cNvPicPr>
          <p:nvPr userDrawn="1"/>
        </p:nvPicPr>
        <p:blipFill>
          <a:blip r:embed="rId15" cstate="print">
            <a:lum bright="76000" contrast="-76000"/>
          </a:blip>
          <a:srcRect/>
          <a:stretch>
            <a:fillRect/>
          </a:stretch>
        </p:blipFill>
        <p:spPr bwMode="auto">
          <a:xfrm>
            <a:off x="2843213" y="1844675"/>
            <a:ext cx="3141662" cy="3457575"/>
          </a:xfrm>
          <a:prstGeom prst="rect">
            <a:avLst/>
          </a:prstGeom>
          <a:noFill/>
        </p:spPr>
      </p:pic>
      <p:pic>
        <p:nvPicPr>
          <p:cNvPr id="1062" name="Picture 38" descr="anarquismo4"/>
          <p:cNvPicPr>
            <a:picLocks noChangeAspect="1" noChangeArrowheads="1"/>
          </p:cNvPicPr>
          <p:nvPr userDrawn="1"/>
        </p:nvPicPr>
        <p:blipFill>
          <a:blip r:embed="rId16" cstate="print">
            <a:lum bright="76000" contrast="-76000"/>
          </a:blip>
          <a:srcRect/>
          <a:stretch>
            <a:fillRect/>
          </a:stretch>
        </p:blipFill>
        <p:spPr bwMode="auto">
          <a:xfrm>
            <a:off x="6084888" y="692150"/>
            <a:ext cx="2817812" cy="2817813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0" y="95250"/>
            <a:ext cx="9144000" cy="838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endParaRPr lang="pt-BR" sz="2400"/>
          </a:p>
        </p:txBody>
      </p:sp>
      <p:sp>
        <p:nvSpPr>
          <p:cNvPr id="1031" name="Text Box 7"/>
          <p:cNvSpPr txBox="1">
            <a:spLocks noChangeArrowheads="1"/>
          </p:cNvSpPr>
          <p:nvPr userDrawn="1"/>
        </p:nvSpPr>
        <p:spPr bwMode="auto">
          <a:xfrm>
            <a:off x="1771650" y="57150"/>
            <a:ext cx="5715000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pt-BR" sz="2600" b="1">
                <a:solidFill>
                  <a:schemeClr val="tx2"/>
                </a:solidFill>
                <a:latin typeface="Verdana" pitchFamily="34" charset="0"/>
              </a:rPr>
              <a:t>IDADE CONTEMPORÂNEA</a:t>
            </a:r>
          </a:p>
          <a:p>
            <a:pPr>
              <a:spcBef>
                <a:spcPct val="0"/>
              </a:spcBef>
              <a:buFontTx/>
              <a:buNone/>
            </a:pPr>
            <a:endParaRPr lang="pt-BR" sz="2600" b="1">
              <a:solidFill>
                <a:schemeClr val="tx2"/>
              </a:solidFill>
              <a:latin typeface="Verdana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pt-BR" sz="2600" b="1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1034" name="Text Box 10"/>
          <p:cNvSpPr txBox="1">
            <a:spLocks noChangeArrowheads="1"/>
          </p:cNvSpPr>
          <p:nvPr userDrawn="1"/>
        </p:nvSpPr>
        <p:spPr bwMode="auto">
          <a:xfrm>
            <a:off x="6129338" y="6427788"/>
            <a:ext cx="3195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pt-BR" sz="2400" b="1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Prof. José Augusto Fiorin </a:t>
            </a:r>
          </a:p>
        </p:txBody>
      </p:sp>
      <p:sp>
        <p:nvSpPr>
          <p:cNvPr id="1044" name="Text Box 20"/>
          <p:cNvSpPr txBox="1">
            <a:spLocks noChangeArrowheads="1"/>
          </p:cNvSpPr>
          <p:nvPr userDrawn="1"/>
        </p:nvSpPr>
        <p:spPr bwMode="auto">
          <a:xfrm>
            <a:off x="2286000" y="1066800"/>
            <a:ext cx="480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endParaRPr lang="pt-BR" sz="2400"/>
          </a:p>
        </p:txBody>
      </p:sp>
      <p:sp>
        <p:nvSpPr>
          <p:cNvPr id="1045" name="Text Box 21"/>
          <p:cNvSpPr txBox="1">
            <a:spLocks noChangeArrowheads="1"/>
          </p:cNvSpPr>
          <p:nvPr userDrawn="1"/>
        </p:nvSpPr>
        <p:spPr bwMode="auto">
          <a:xfrm>
            <a:off x="1514475" y="438150"/>
            <a:ext cx="6513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pt-BR" sz="2400" b="1">
                <a:solidFill>
                  <a:srgbClr val="FF0000"/>
                </a:solidFill>
                <a:latin typeface="Tahoma" pitchFamily="34" charset="0"/>
              </a:rPr>
              <a:t>IDEOLOGIAS DA ERA  INDUSTRIAL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981075"/>
            <a:ext cx="8642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ü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pt-BR" b="1" i="1">
                <a:solidFill>
                  <a:srgbClr val="FF3300"/>
                </a:solidFill>
              </a:rPr>
              <a:t>3 - ANARQUISMO ou COMUNISMO LIBERTÁRIO</a:t>
            </a:r>
          </a:p>
          <a:p>
            <a:r>
              <a:rPr lang="pt-BR"/>
              <a:t>Supressão de toda a forma de governo.</a:t>
            </a:r>
          </a:p>
          <a:p>
            <a:r>
              <a:rPr lang="pt-BR"/>
              <a:t>Liberdade geral.</a:t>
            </a:r>
          </a:p>
          <a:p>
            <a:r>
              <a:rPr lang="pt-BR"/>
              <a:t>Contra a propriedade privada, a exploração e qualquer tipo de hierarquia (governo, exército, Igreja, partidos...).</a:t>
            </a:r>
          </a:p>
          <a:p>
            <a:r>
              <a:rPr lang="pt-BR"/>
              <a:t>Mais radical que o socialismo.</a:t>
            </a:r>
          </a:p>
          <a:p>
            <a:r>
              <a:rPr lang="pt-BR"/>
              <a:t>Passagem imediata ao comunismo e eliminação do Estado.</a:t>
            </a:r>
          </a:p>
          <a:p>
            <a:endParaRPr lang="pt-BR" sz="2800"/>
          </a:p>
        </p:txBody>
      </p:sp>
      <p:pic>
        <p:nvPicPr>
          <p:cNvPr id="97284" name="Picture 4" descr="anarquismo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4005263"/>
            <a:ext cx="5472112" cy="2806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pt-BR" b="1"/>
              <a:t>MIKHAIL BAKUNIN</a:t>
            </a:r>
            <a:r>
              <a:rPr lang="pt-BR"/>
              <a:t> (1814 – 1876) – maior líder anarquista.</a:t>
            </a:r>
          </a:p>
          <a:p>
            <a:pPr lvl="1">
              <a:lnSpc>
                <a:spcPct val="120000"/>
              </a:lnSpc>
            </a:pPr>
            <a:r>
              <a:rPr lang="pt-BR" sz="2400"/>
              <a:t>Anarquismo terrorista.</a:t>
            </a:r>
          </a:p>
          <a:p>
            <a:pPr lvl="1">
              <a:lnSpc>
                <a:spcPct val="120000"/>
              </a:lnSpc>
            </a:pPr>
            <a:r>
              <a:rPr lang="pt-BR" sz="2400"/>
              <a:t>Violência = método.</a:t>
            </a:r>
          </a:p>
          <a:p>
            <a:pPr lvl="1">
              <a:lnSpc>
                <a:spcPct val="120000"/>
              </a:lnSpc>
            </a:pPr>
            <a:r>
              <a:rPr lang="pt-BR" sz="2400"/>
              <a:t>Objetivo: destruição de toda a ordem burguesa.</a:t>
            </a:r>
          </a:p>
          <a:p>
            <a:r>
              <a:rPr lang="pt-BR" b="1"/>
              <a:t>PIERRE PROUDHON</a:t>
            </a:r>
            <a:r>
              <a:rPr lang="pt-BR"/>
              <a:t> (1809 – 1865) – “O que é a propriedade”</a:t>
            </a:r>
          </a:p>
          <a:p>
            <a:pPr lvl="1"/>
            <a:r>
              <a:rPr lang="pt-BR" sz="2400"/>
              <a:t>Aceita pequenas propriedades.</a:t>
            </a:r>
          </a:p>
          <a:p>
            <a:pPr lvl="1"/>
            <a:r>
              <a:rPr lang="pt-BR" sz="2400"/>
              <a:t>Empréstimos sem juros e cooperativas.</a:t>
            </a:r>
          </a:p>
          <a:p>
            <a:pPr lvl="1"/>
            <a:r>
              <a:rPr lang="pt-BR" sz="2400"/>
              <a:t>Estado abolido: república de pequenos proprietários.</a:t>
            </a:r>
            <a:endParaRPr lang="pt-BR"/>
          </a:p>
          <a:p>
            <a:pPr>
              <a:lnSpc>
                <a:spcPct val="120000"/>
              </a:lnSpc>
            </a:pPr>
            <a:r>
              <a:rPr lang="pt-BR"/>
              <a:t>Outros representantes: </a:t>
            </a:r>
            <a:r>
              <a:rPr lang="pt-BR" b="1"/>
              <a:t>LEON TOLSTOI</a:t>
            </a:r>
            <a:r>
              <a:rPr lang="pt-BR"/>
              <a:t> (1828 – 1910), </a:t>
            </a:r>
            <a:r>
              <a:rPr lang="pt-BR" b="1"/>
              <a:t>PETER KROPOTKIN</a:t>
            </a:r>
            <a:r>
              <a:rPr lang="pt-BR"/>
              <a:t> (1842 – 1921).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04875"/>
            <a:ext cx="8642350" cy="4800600"/>
          </a:xfrm>
        </p:spPr>
        <p:txBody>
          <a:bodyPr/>
          <a:lstStyle/>
          <a:p>
            <a:pPr algn="ctr">
              <a:buFontTx/>
              <a:buNone/>
            </a:pPr>
            <a:r>
              <a:rPr lang="pt-BR" b="1">
                <a:solidFill>
                  <a:srgbClr val="990099"/>
                </a:solidFill>
              </a:rPr>
              <a:t>REPRESENTANTES DO ANARQUISMO:</a:t>
            </a:r>
          </a:p>
        </p:txBody>
      </p:sp>
      <p:pic>
        <p:nvPicPr>
          <p:cNvPr id="116740" name="Picture 4" descr="Bakunin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389063"/>
            <a:ext cx="2325688" cy="3046412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16743" name="Picture 7" descr="Proudhon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775" y="3443288"/>
            <a:ext cx="1965325" cy="230505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16746" name="Picture 10" descr="Tolstoi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363" y="1389063"/>
            <a:ext cx="1985962" cy="2263775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16749" name="Picture 13" descr="Kropotkin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91363" y="3462338"/>
            <a:ext cx="1812925" cy="226695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16752" name="Text Box 16"/>
          <p:cNvSpPr txBox="1">
            <a:spLocks noChangeArrowheads="1"/>
          </p:cNvSpPr>
          <p:nvPr/>
        </p:nvSpPr>
        <p:spPr bwMode="auto">
          <a:xfrm>
            <a:off x="250825" y="4419600"/>
            <a:ext cx="2160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742950" indent="-285750">
              <a:spcBef>
                <a:spcPct val="50000"/>
              </a:spcBef>
              <a:buFontTx/>
              <a:buNone/>
            </a:pPr>
            <a:r>
              <a:rPr lang="pt-BR" b="1"/>
              <a:t>BAKUNIN</a:t>
            </a:r>
          </a:p>
        </p:txBody>
      </p:sp>
      <p:sp>
        <p:nvSpPr>
          <p:cNvPr id="116753" name="Text Box 17"/>
          <p:cNvSpPr txBox="1">
            <a:spLocks noChangeArrowheads="1"/>
          </p:cNvSpPr>
          <p:nvPr/>
        </p:nvSpPr>
        <p:spPr bwMode="auto">
          <a:xfrm>
            <a:off x="2484438" y="3065463"/>
            <a:ext cx="2232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742950" indent="-285750">
              <a:spcBef>
                <a:spcPct val="50000"/>
              </a:spcBef>
              <a:buFontTx/>
              <a:buNone/>
            </a:pPr>
            <a:r>
              <a:rPr lang="pt-BR" b="1"/>
              <a:t>PROUDHON</a:t>
            </a:r>
          </a:p>
        </p:txBody>
      </p:sp>
      <p:sp>
        <p:nvSpPr>
          <p:cNvPr id="116754" name="Text Box 18"/>
          <p:cNvSpPr txBox="1">
            <a:spLocks noChangeArrowheads="1"/>
          </p:cNvSpPr>
          <p:nvPr/>
        </p:nvSpPr>
        <p:spPr bwMode="auto">
          <a:xfrm>
            <a:off x="4851400" y="3648075"/>
            <a:ext cx="2016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742950" indent="-285750">
              <a:spcBef>
                <a:spcPct val="50000"/>
              </a:spcBef>
              <a:buFontTx/>
              <a:buNone/>
            </a:pPr>
            <a:r>
              <a:rPr lang="pt-BR" b="1"/>
              <a:t>TOLSTOI</a:t>
            </a:r>
          </a:p>
        </p:txBody>
      </p:sp>
      <p:sp>
        <p:nvSpPr>
          <p:cNvPr id="116755" name="Text Box 19"/>
          <p:cNvSpPr txBox="1">
            <a:spLocks noChangeArrowheads="1"/>
          </p:cNvSpPr>
          <p:nvPr/>
        </p:nvSpPr>
        <p:spPr bwMode="auto">
          <a:xfrm>
            <a:off x="6659563" y="3038475"/>
            <a:ext cx="2484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742950" indent="-285750">
              <a:spcBef>
                <a:spcPct val="50000"/>
              </a:spcBef>
              <a:buFontTx/>
              <a:buNone/>
            </a:pPr>
            <a:r>
              <a:rPr lang="pt-BR" b="1"/>
              <a:t>KROPOTKIN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6408738" cy="4800600"/>
          </a:xfrm>
        </p:spPr>
        <p:txBody>
          <a:bodyPr/>
          <a:lstStyle/>
          <a:p>
            <a:pPr>
              <a:buFontTx/>
              <a:buNone/>
            </a:pPr>
            <a:r>
              <a:rPr lang="pt-BR" b="1" i="1">
                <a:solidFill>
                  <a:srgbClr val="FF3300"/>
                </a:solidFill>
              </a:rPr>
              <a:t>4 - Doutrina social da Igreja.</a:t>
            </a:r>
          </a:p>
          <a:p>
            <a:r>
              <a:rPr lang="pt-BR" b="1"/>
              <a:t>Papa Leão XIII.</a:t>
            </a:r>
          </a:p>
          <a:p>
            <a:r>
              <a:rPr lang="pt-BR"/>
              <a:t>Encíclica </a:t>
            </a:r>
            <a:r>
              <a:rPr lang="pt-BR" b="1"/>
              <a:t>RERUM NOVARUM</a:t>
            </a:r>
            <a:r>
              <a:rPr lang="pt-BR"/>
              <a:t> (1891).</a:t>
            </a:r>
          </a:p>
          <a:p>
            <a:r>
              <a:rPr lang="pt-BR"/>
              <a:t>Contra a exploração de operários.</a:t>
            </a:r>
          </a:p>
          <a:p>
            <a:r>
              <a:rPr lang="pt-BR"/>
              <a:t>Contra a luta de classes e o marxismo.</a:t>
            </a:r>
          </a:p>
          <a:p>
            <a:r>
              <a:rPr lang="pt-BR"/>
              <a:t>Religião: instrumento de reforma e justiça social.</a:t>
            </a:r>
          </a:p>
          <a:p>
            <a:r>
              <a:rPr lang="pt-BR"/>
              <a:t>Apelo ao “espírito cristão” dos empregadores para respeitassem os operários.</a:t>
            </a:r>
          </a:p>
        </p:txBody>
      </p:sp>
      <p:pic>
        <p:nvPicPr>
          <p:cNvPr id="99332" name="Picture 4" descr="LeãoXIII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9563" y="1052513"/>
            <a:ext cx="2266950" cy="252095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99335" name="Picture 7" descr="Rerum Novaru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59563" y="4076700"/>
            <a:ext cx="2260600" cy="230505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6842125" cy="4800600"/>
          </a:xfrm>
        </p:spPr>
        <p:txBody>
          <a:bodyPr/>
          <a:lstStyle/>
          <a:p>
            <a:pPr>
              <a:buFontTx/>
              <a:buNone/>
            </a:pPr>
            <a:r>
              <a:rPr lang="pt-BR" b="1" i="1">
                <a:solidFill>
                  <a:srgbClr val="FF3300"/>
                </a:solidFill>
              </a:rPr>
              <a:t>5 - Positivismo</a:t>
            </a:r>
          </a:p>
          <a:p>
            <a:r>
              <a:rPr lang="pt-BR" b="1"/>
              <a:t>AUGUSTE COMTE</a:t>
            </a:r>
            <a:r>
              <a:rPr lang="pt-BR"/>
              <a:t> (1798 – 1857).</a:t>
            </a:r>
          </a:p>
          <a:p>
            <a:r>
              <a:rPr lang="pt-BR"/>
              <a:t>Ignorância = fonte dos problemas.</a:t>
            </a:r>
          </a:p>
          <a:p>
            <a:r>
              <a:rPr lang="pt-BR"/>
              <a:t>Ciência = evolução (caminho para a resolução dos problemas).</a:t>
            </a:r>
          </a:p>
          <a:p>
            <a:r>
              <a:rPr lang="pt-BR"/>
              <a:t>Governo: elite intelectual.</a:t>
            </a:r>
          </a:p>
          <a:p>
            <a:r>
              <a:rPr lang="pt-BR"/>
              <a:t>Contra a democracia (possibilidade dos ignorantes interferirem politicamente).</a:t>
            </a:r>
          </a:p>
          <a:p>
            <a:r>
              <a:rPr lang="pt-BR"/>
              <a:t>Lema: </a:t>
            </a:r>
            <a:r>
              <a:rPr lang="pt-BR" b="1"/>
              <a:t>“ORDEM E PROGRESSO”.</a:t>
            </a:r>
          </a:p>
        </p:txBody>
      </p:sp>
      <p:pic>
        <p:nvPicPr>
          <p:cNvPr id="100356" name="Picture 4" descr="Comte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6275" y="1196975"/>
            <a:ext cx="1938338" cy="2719388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00359" name="Picture 7" descr="Ordem e progresso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125" y="4221163"/>
            <a:ext cx="2212975" cy="2274887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895350"/>
            <a:ext cx="8664575" cy="4800600"/>
          </a:xfrm>
        </p:spPr>
        <p:txBody>
          <a:bodyPr/>
          <a:lstStyle/>
          <a:p>
            <a:pPr algn="just"/>
            <a:r>
              <a:rPr lang="pt-BR"/>
              <a:t>Com o desenvolvimento industrial surgiram várias correntes ideológicas que pretendiam justificar e apoiar o capitalismo (</a:t>
            </a:r>
            <a:r>
              <a:rPr lang="pt-BR" b="1"/>
              <a:t>doutrinas liberais</a:t>
            </a:r>
            <a:r>
              <a:rPr lang="pt-BR"/>
              <a:t>), ou condená-lo e destruí-lo (</a:t>
            </a:r>
            <a:r>
              <a:rPr lang="pt-BR" b="1"/>
              <a:t>doutrinas socialistas</a:t>
            </a:r>
            <a:r>
              <a:rPr lang="pt-BR"/>
              <a:t>).</a:t>
            </a:r>
          </a:p>
          <a:p>
            <a:endParaRPr lang="pt-BR"/>
          </a:p>
        </p:txBody>
      </p:sp>
      <p:graphicFrame>
        <p:nvGraphicFramePr>
          <p:cNvPr id="87110" name="Group 70"/>
          <p:cNvGraphicFramePr>
            <a:graphicFrameLocks noGrp="1"/>
          </p:cNvGraphicFramePr>
          <p:nvPr>
            <p:ph sz="half" idx="2"/>
          </p:nvPr>
        </p:nvGraphicFramePr>
        <p:xfrm>
          <a:off x="252413" y="2482850"/>
          <a:ext cx="8640762" cy="3825877"/>
        </p:xfrm>
        <a:graphic>
          <a:graphicData uri="http://schemas.openxmlformats.org/drawingml/2006/table">
            <a:tbl>
              <a:tblPr/>
              <a:tblGrid>
                <a:gridCol w="4321175"/>
                <a:gridCol w="4319587"/>
              </a:tblGrid>
              <a:tr h="590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CAPITALISMO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SOCIALISMO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0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Propriedade privada</a:t>
                      </a:r>
                      <a:r>
                        <a:rPr kumimoji="0" lang="pt-B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(controle da burguesia).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Propriedade coletiva</a:t>
                      </a:r>
                      <a:r>
                        <a:rPr kumimoji="0" lang="pt-B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(socialização).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0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 proletário trabalha para a burguesia.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 proletário trabalha para a sociedade.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Objetivo: </a:t>
                      </a:r>
                      <a:r>
                        <a:rPr kumimoji="0" lang="pt-B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LUCRO</a:t>
                      </a:r>
                      <a:r>
                        <a:rPr kumimoji="0" lang="pt-B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Objetivo: </a:t>
                      </a:r>
                      <a:r>
                        <a:rPr kumimoji="0" lang="pt-B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BEM-ESTAR</a:t>
                      </a:r>
                      <a:r>
                        <a:rPr kumimoji="0" lang="pt-B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coletivo.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0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Economia baseada no mercado.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Economia planificada pela sociedade.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Tx/>
              <a:buNone/>
            </a:pPr>
            <a:r>
              <a:rPr lang="pt-BR" b="1" i="1">
                <a:solidFill>
                  <a:srgbClr val="FF3300"/>
                </a:solidFill>
              </a:rPr>
              <a:t>1 - DOUTRINAS LIBERAIS:</a:t>
            </a:r>
          </a:p>
          <a:p>
            <a:pPr>
              <a:lnSpc>
                <a:spcPct val="120000"/>
              </a:lnSpc>
            </a:pPr>
            <a:r>
              <a:rPr lang="pt-BR"/>
              <a:t>Direitos individuais (ênfase na liberdade e </a:t>
            </a:r>
            <a:r>
              <a:rPr lang="pt-BR" b="1"/>
              <a:t>PROPRIEDADE</a:t>
            </a:r>
            <a:r>
              <a:rPr lang="pt-BR"/>
              <a:t>).</a:t>
            </a:r>
          </a:p>
          <a:p>
            <a:pPr>
              <a:lnSpc>
                <a:spcPct val="120000"/>
              </a:lnSpc>
            </a:pPr>
            <a:r>
              <a:rPr lang="pt-BR"/>
              <a:t>Liberdade de comércio e produção.</a:t>
            </a:r>
          </a:p>
          <a:p>
            <a:pPr>
              <a:lnSpc>
                <a:spcPct val="120000"/>
              </a:lnSpc>
            </a:pPr>
            <a:r>
              <a:rPr lang="pt-BR"/>
              <a:t>Leis naturais da economia (oferta e procura, livre concorrência...).</a:t>
            </a:r>
          </a:p>
          <a:p>
            <a:pPr>
              <a:lnSpc>
                <a:spcPct val="120000"/>
              </a:lnSpc>
            </a:pPr>
            <a:r>
              <a:rPr lang="pt-BR"/>
              <a:t>Liberdade de contrato de trabalho (salários e jornada).</a:t>
            </a:r>
          </a:p>
          <a:p>
            <a:pPr>
              <a:lnSpc>
                <a:spcPct val="120000"/>
              </a:lnSpc>
            </a:pPr>
            <a:r>
              <a:rPr lang="pt-BR" b="1"/>
              <a:t>NÃO INTERVENÇÃO</a:t>
            </a:r>
            <a:r>
              <a:rPr lang="pt-BR"/>
              <a:t> do Estado na economia.</a:t>
            </a:r>
          </a:p>
          <a:p>
            <a:pPr>
              <a:lnSpc>
                <a:spcPct val="120000"/>
              </a:lnSpc>
            </a:pPr>
            <a:r>
              <a:rPr lang="pt-BR" b="1"/>
              <a:t>ADAM SMITH</a:t>
            </a:r>
            <a:r>
              <a:rPr lang="pt-BR"/>
              <a:t> (1723 – 1790) – “A Riqueza das Nações” (ver slide sobre Iluminismo).</a:t>
            </a:r>
          </a:p>
          <a:p>
            <a:pPr>
              <a:lnSpc>
                <a:spcPct val="120000"/>
              </a:lnSpc>
            </a:pP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5575" y="981075"/>
            <a:ext cx="6985000" cy="4800600"/>
          </a:xfrm>
        </p:spPr>
        <p:txBody>
          <a:bodyPr/>
          <a:lstStyle/>
          <a:p>
            <a:r>
              <a:rPr lang="pt-BR" b="1"/>
              <a:t>THOMAS MALTHUS</a:t>
            </a:r>
            <a:r>
              <a:rPr lang="pt-BR"/>
              <a:t> (1766 – 1834) – “Ensaio sobre a população”</a:t>
            </a:r>
          </a:p>
          <a:p>
            <a:pPr lvl="1"/>
            <a:r>
              <a:rPr lang="pt-BR" sz="2400"/>
              <a:t>Teórico da “miséria inevitável”.</a:t>
            </a:r>
          </a:p>
          <a:p>
            <a:pPr lvl="1"/>
            <a:r>
              <a:rPr lang="pt-BR" sz="2400"/>
              <a:t>Alimentos crescem em proporção aritmética e população em proporção geométrica.</a:t>
            </a:r>
          </a:p>
          <a:p>
            <a:pPr lvl="1"/>
            <a:r>
              <a:rPr lang="pt-BR" sz="2400"/>
              <a:t>Guerras e epidemias = equilíbrio entre a população e produção.</a:t>
            </a:r>
          </a:p>
          <a:p>
            <a:pPr lvl="1"/>
            <a:r>
              <a:rPr lang="pt-BR" sz="2400"/>
              <a:t>Contenção da natalidade.</a:t>
            </a:r>
          </a:p>
          <a:p>
            <a:pPr lvl="1"/>
            <a:r>
              <a:rPr lang="pt-BR" sz="2400"/>
              <a:t>Limitação de assistencialismo.</a:t>
            </a:r>
          </a:p>
          <a:p>
            <a:pPr lvl="1"/>
            <a:r>
              <a:rPr lang="pt-BR" sz="2400" b="1"/>
              <a:t>Lei dos pobres</a:t>
            </a:r>
            <a:r>
              <a:rPr lang="pt-BR" sz="2400"/>
              <a:t> </a:t>
            </a:r>
            <a:r>
              <a:rPr lang="pt-BR" sz="2400" b="1"/>
              <a:t>(1834) – Workhouses</a:t>
            </a:r>
          </a:p>
          <a:p>
            <a:pPr lvl="2"/>
            <a:r>
              <a:rPr lang="pt-BR" sz="2400"/>
              <a:t>Confinamento de miseráveis.</a:t>
            </a:r>
          </a:p>
        </p:txBody>
      </p:sp>
      <p:pic>
        <p:nvPicPr>
          <p:cNvPr id="91140" name="Picture 4" descr="Malthus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9925" y="1052513"/>
            <a:ext cx="1833563" cy="2447925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91143" name="Picture 7" descr="workhous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588" y="3717925"/>
            <a:ext cx="2339975" cy="2519363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7921625" cy="48006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pt-BR" b="1"/>
              <a:t>DAVID RICARDO</a:t>
            </a:r>
            <a:r>
              <a:rPr lang="pt-BR"/>
              <a:t> (1772 – 1823) – “Princípios da economia política e tributação”</a:t>
            </a:r>
          </a:p>
          <a:p>
            <a:pPr lvl="1">
              <a:lnSpc>
                <a:spcPct val="110000"/>
              </a:lnSpc>
            </a:pPr>
            <a:r>
              <a:rPr lang="pt-BR" sz="2400" b="1"/>
              <a:t>Lei férrea dos salários</a:t>
            </a:r>
            <a:r>
              <a:rPr lang="pt-BR" sz="2400"/>
              <a:t>: salários = mínimo para subsistência.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pt-BR" b="1" i="1">
                <a:solidFill>
                  <a:srgbClr val="FF3300"/>
                </a:solidFill>
              </a:rPr>
              <a:t>2 - DOUTRINAS SOCIALISTAS: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pt-BR" b="1" i="1" u="sng">
                <a:solidFill>
                  <a:schemeClr val="accent2"/>
                </a:solidFill>
              </a:rPr>
              <a:t>A) Socialismo Utópico:</a:t>
            </a:r>
          </a:p>
          <a:p>
            <a:pPr>
              <a:lnSpc>
                <a:spcPct val="110000"/>
              </a:lnSpc>
            </a:pPr>
            <a:r>
              <a:rPr lang="pt-BR"/>
              <a:t>Críticas a grande propriedade.</a:t>
            </a:r>
          </a:p>
          <a:p>
            <a:pPr>
              <a:lnSpc>
                <a:spcPct val="110000"/>
              </a:lnSpc>
            </a:pPr>
            <a:r>
              <a:rPr lang="pt-BR"/>
              <a:t>Defesa da pequena propriedade.</a:t>
            </a:r>
          </a:p>
          <a:p>
            <a:pPr>
              <a:lnSpc>
                <a:spcPct val="110000"/>
              </a:lnSpc>
            </a:pPr>
            <a:r>
              <a:rPr lang="pt-BR"/>
              <a:t>Acordo de classes.</a:t>
            </a:r>
          </a:p>
          <a:p>
            <a:pPr>
              <a:lnSpc>
                <a:spcPct val="110000"/>
              </a:lnSpc>
            </a:pPr>
            <a:r>
              <a:rPr lang="pt-BR"/>
              <a:t>Iniciativas individuais sem resultados</a:t>
            </a:r>
          </a:p>
        </p:txBody>
      </p:sp>
      <p:pic>
        <p:nvPicPr>
          <p:cNvPr id="92164" name="Picture 4" descr="David Ricardo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1613" y="2565400"/>
            <a:ext cx="2484437" cy="3024188"/>
          </a:xfrm>
          <a:prstGeom prst="rect">
            <a:avLst/>
          </a:prstGeom>
          <a:noFill/>
        </p:spPr>
      </p:pic>
      <p:sp>
        <p:nvSpPr>
          <p:cNvPr id="92168" name="AutoShape 8"/>
          <p:cNvSpPr>
            <a:spLocks noChangeArrowheads="1"/>
          </p:cNvSpPr>
          <p:nvPr/>
        </p:nvSpPr>
        <p:spPr bwMode="auto">
          <a:xfrm rot="5400000">
            <a:off x="7560469" y="1232694"/>
            <a:ext cx="1343025" cy="1033463"/>
          </a:xfrm>
          <a:custGeom>
            <a:avLst/>
            <a:gdLst>
              <a:gd name="G0" fmla="+- 14221 0 0"/>
              <a:gd name="G1" fmla="+- 4877 0 0"/>
              <a:gd name="G2" fmla="+- 12158 0 4877"/>
              <a:gd name="G3" fmla="+- G2 0 4877"/>
              <a:gd name="G4" fmla="*/ G3 32768 32059"/>
              <a:gd name="G5" fmla="*/ G4 1 2"/>
              <a:gd name="G6" fmla="+- 21600 0 14221"/>
              <a:gd name="G7" fmla="*/ G6 4877 6079"/>
              <a:gd name="G8" fmla="+- G7 14221 0"/>
              <a:gd name="T0" fmla="*/ 14221 w 21600"/>
              <a:gd name="T1" fmla="*/ 0 h 21600"/>
              <a:gd name="T2" fmla="*/ 14221 w 21600"/>
              <a:gd name="T3" fmla="*/ 12158 h 21600"/>
              <a:gd name="T4" fmla="*/ 1229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4221" y="0"/>
                </a:lnTo>
                <a:lnTo>
                  <a:pt x="14221" y="4877"/>
                </a:lnTo>
                <a:lnTo>
                  <a:pt x="12427" y="4877"/>
                </a:lnTo>
                <a:cubicBezTo>
                  <a:pt x="5564" y="4877"/>
                  <a:pt x="0" y="8137"/>
                  <a:pt x="0" y="12158"/>
                </a:cubicBezTo>
                <a:lnTo>
                  <a:pt x="0" y="21600"/>
                </a:lnTo>
                <a:lnTo>
                  <a:pt x="2457" y="21600"/>
                </a:lnTo>
                <a:lnTo>
                  <a:pt x="2457" y="12158"/>
                </a:lnTo>
                <a:cubicBezTo>
                  <a:pt x="2457" y="9465"/>
                  <a:pt x="6921" y="7281"/>
                  <a:pt x="12427" y="7281"/>
                </a:cubicBezTo>
                <a:lnTo>
                  <a:pt x="14221" y="7281"/>
                </a:lnTo>
                <a:lnTo>
                  <a:pt x="14221" y="12158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19263" y="981075"/>
            <a:ext cx="7345362" cy="48244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t-BR" b="1"/>
              <a:t>SAINT-SIMON (1760 – 1825):</a:t>
            </a:r>
          </a:p>
          <a:p>
            <a:pPr lvl="1">
              <a:lnSpc>
                <a:spcPct val="80000"/>
              </a:lnSpc>
            </a:pPr>
            <a:r>
              <a:rPr lang="pt-BR" sz="2400"/>
              <a:t>Sociedade sem ociosos (militares, clero, nobreza...).</a:t>
            </a:r>
          </a:p>
          <a:p>
            <a:pPr lvl="1">
              <a:lnSpc>
                <a:spcPct val="80000"/>
              </a:lnSpc>
            </a:pPr>
            <a:r>
              <a:rPr lang="pt-BR" sz="2400"/>
              <a:t>Ausência de exploração.</a:t>
            </a:r>
          </a:p>
          <a:p>
            <a:pPr lvl="1">
              <a:lnSpc>
                <a:spcPct val="80000"/>
              </a:lnSpc>
            </a:pPr>
            <a:r>
              <a:rPr lang="pt-BR" sz="2400"/>
              <a:t>3 classes: sábios, proprietários e sem posses.</a:t>
            </a:r>
          </a:p>
          <a:p>
            <a:pPr lvl="1">
              <a:lnSpc>
                <a:spcPct val="80000"/>
              </a:lnSpc>
            </a:pPr>
            <a:r>
              <a:rPr lang="pt-BR" sz="2400"/>
              <a:t>Governo: conselho de sábios e artistas.</a:t>
            </a:r>
          </a:p>
          <a:p>
            <a:pPr>
              <a:lnSpc>
                <a:spcPct val="80000"/>
              </a:lnSpc>
            </a:pPr>
            <a:endParaRPr lang="pt-BR" sz="1200"/>
          </a:p>
          <a:p>
            <a:pPr>
              <a:lnSpc>
                <a:spcPct val="80000"/>
              </a:lnSpc>
            </a:pPr>
            <a:r>
              <a:rPr lang="pt-BR" b="1"/>
              <a:t>CHARLES FOURIER</a:t>
            </a:r>
            <a:r>
              <a:rPr lang="pt-BR"/>
              <a:t> (1772 – 1837):</a:t>
            </a:r>
          </a:p>
          <a:p>
            <a:pPr lvl="1">
              <a:lnSpc>
                <a:spcPct val="80000"/>
              </a:lnSpc>
            </a:pPr>
            <a:r>
              <a:rPr lang="pt-BR" sz="2400"/>
              <a:t>Falanstérios (fazendas coletivas agroindustriais).</a:t>
            </a:r>
          </a:p>
          <a:p>
            <a:pPr>
              <a:lnSpc>
                <a:spcPct val="80000"/>
              </a:lnSpc>
            </a:pPr>
            <a:endParaRPr lang="pt-BR" sz="1200"/>
          </a:p>
          <a:p>
            <a:pPr>
              <a:lnSpc>
                <a:spcPct val="80000"/>
              </a:lnSpc>
            </a:pPr>
            <a:r>
              <a:rPr lang="pt-BR" b="1"/>
              <a:t>ROBERT OWEN</a:t>
            </a:r>
            <a:r>
              <a:rPr lang="pt-BR"/>
              <a:t> (1771 – 1858):</a:t>
            </a:r>
          </a:p>
          <a:p>
            <a:pPr lvl="1">
              <a:lnSpc>
                <a:spcPct val="80000"/>
              </a:lnSpc>
            </a:pPr>
            <a:r>
              <a:rPr lang="pt-BR" sz="2400"/>
              <a:t>Melhoria nas condições dos trabalhadores das suas fábricas.</a:t>
            </a:r>
          </a:p>
          <a:p>
            <a:pPr lvl="1">
              <a:lnSpc>
                <a:spcPct val="80000"/>
              </a:lnSpc>
            </a:pPr>
            <a:r>
              <a:rPr lang="pt-BR" sz="2400"/>
              <a:t>Falência.</a:t>
            </a:r>
          </a:p>
          <a:p>
            <a:pPr lvl="1">
              <a:lnSpc>
                <a:spcPct val="80000"/>
              </a:lnSpc>
            </a:pPr>
            <a:r>
              <a:rPr lang="pt-BR" sz="2400"/>
              <a:t>Auxílio na criação de Trade Unions.</a:t>
            </a:r>
          </a:p>
        </p:txBody>
      </p:sp>
      <p:pic>
        <p:nvPicPr>
          <p:cNvPr id="93188" name="Picture 4" descr="Saint-Simon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1030288"/>
            <a:ext cx="1295400" cy="1622425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93191" name="Picture 7" descr="Fourier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063" y="2814638"/>
            <a:ext cx="1219200" cy="1311275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93194" name="Picture 10" descr="Owen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8138" y="4278313"/>
            <a:ext cx="1319212" cy="1484312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pt-BR" b="1" i="1" u="sng">
                <a:solidFill>
                  <a:schemeClr val="accent2"/>
                </a:solidFill>
              </a:rPr>
              <a:t>B) Socialismo Científico:</a:t>
            </a:r>
          </a:p>
          <a:p>
            <a:r>
              <a:rPr lang="pt-BR"/>
              <a:t>Proposta revolucionária do proletariado.</a:t>
            </a:r>
          </a:p>
          <a:p>
            <a:r>
              <a:rPr lang="pt-BR" b="1"/>
              <a:t>KARL MARX</a:t>
            </a:r>
            <a:r>
              <a:rPr lang="pt-BR"/>
              <a:t> (1818 – 1883) – </a:t>
            </a:r>
            <a:r>
              <a:rPr lang="pt-BR" b="1"/>
              <a:t>“Manifesto Comunista” (1848) e “O Capital” (1867).</a:t>
            </a:r>
          </a:p>
          <a:p>
            <a:r>
              <a:rPr lang="pt-BR" b="1"/>
              <a:t>FRIEDRICH ENGELS</a:t>
            </a:r>
            <a:r>
              <a:rPr lang="pt-BR"/>
              <a:t> (1820 – 1895) – “A origem da família, da propriedade privada e do Estado”.</a:t>
            </a:r>
          </a:p>
        </p:txBody>
      </p:sp>
      <p:pic>
        <p:nvPicPr>
          <p:cNvPr id="94212" name="Picture 4" descr="Marx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3573463"/>
            <a:ext cx="2930525" cy="316865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94215" name="Picture 7" descr="Engels2"/>
          <p:cNvPicPr>
            <a:picLocks noChangeAspect="1" noChangeArrowheads="1"/>
          </p:cNvPicPr>
          <p:nvPr/>
        </p:nvPicPr>
        <p:blipFill>
          <a:blip r:embed="rId3" cstate="print"/>
          <a:srcRect b="18419"/>
          <a:stretch>
            <a:fillRect/>
          </a:stretch>
        </p:blipFill>
        <p:spPr bwMode="auto">
          <a:xfrm>
            <a:off x="5954713" y="3500438"/>
            <a:ext cx="2505075" cy="2808287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94218" name="Picture 10" descr="comunismo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89325" y="3644900"/>
            <a:ext cx="1874838" cy="3119438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="1"/>
              <a:t>Materialismo Histórico</a:t>
            </a:r>
            <a:r>
              <a:rPr lang="pt-BR"/>
              <a:t> – interpretação socioeconômica da história, formulada por Marx.</a:t>
            </a:r>
          </a:p>
          <a:p>
            <a:r>
              <a:rPr lang="pt-BR" b="1"/>
              <a:t>Modo de produção</a:t>
            </a:r>
            <a:r>
              <a:rPr lang="pt-BR"/>
              <a:t>: como as sociedades produzem seus meios num determinado período.</a:t>
            </a:r>
          </a:p>
          <a:p>
            <a:r>
              <a:rPr lang="pt-BR"/>
              <a:t>Compreender a História = compreender a produção.</a:t>
            </a:r>
          </a:p>
          <a:p>
            <a:r>
              <a:rPr lang="pt-BR"/>
              <a:t>Meio de produção: bens necessário para produzir.</a:t>
            </a:r>
          </a:p>
          <a:p>
            <a:r>
              <a:rPr lang="pt-BR"/>
              <a:t>Força de trabalho: capacidade de trabalhar.</a:t>
            </a:r>
          </a:p>
          <a:p>
            <a:r>
              <a:rPr lang="pt-BR" b="1"/>
              <a:t>Relação de produção</a:t>
            </a:r>
            <a:r>
              <a:rPr lang="pt-BR"/>
              <a:t>: relação entre os donos dos meios de produção e os donos da força de trabalho. SEMPRE é uma relação de EXPLORAÇÃO.</a:t>
            </a:r>
          </a:p>
          <a:p>
            <a:r>
              <a:rPr lang="pt-BR" b="1"/>
              <a:t>Mais valia</a:t>
            </a:r>
            <a:r>
              <a:rPr lang="pt-BR"/>
              <a:t>: é a medida da exploração.</a:t>
            </a:r>
          </a:p>
          <a:p>
            <a:endParaRPr lang="pt-BR"/>
          </a:p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t-BR" b="1"/>
              <a:t>Propriedade privada: motivo básico da exploração. Deve ser abolida.</a:t>
            </a:r>
          </a:p>
          <a:p>
            <a:pPr>
              <a:lnSpc>
                <a:spcPct val="90000"/>
              </a:lnSpc>
            </a:pPr>
            <a:r>
              <a:rPr lang="pt-BR"/>
              <a:t>Estado: instrumento de poder dos donos dos meios de produção.</a:t>
            </a:r>
          </a:p>
          <a:p>
            <a:pPr>
              <a:lnSpc>
                <a:spcPct val="90000"/>
              </a:lnSpc>
            </a:pPr>
            <a:r>
              <a:rPr lang="pt-BR" b="1"/>
              <a:t>Luta de classes</a:t>
            </a:r>
            <a:r>
              <a:rPr lang="pt-BR"/>
              <a:t>: agente transformador (espécie de “motor” da História).</a:t>
            </a:r>
          </a:p>
          <a:p>
            <a:pPr lvl="1">
              <a:lnSpc>
                <a:spcPct val="90000"/>
              </a:lnSpc>
            </a:pPr>
            <a:r>
              <a:rPr lang="pt-BR" sz="2400"/>
              <a:t>No capitalismo: PROLETÁRIOS    X    BURGUESIA</a:t>
            </a:r>
          </a:p>
          <a:p>
            <a:pPr>
              <a:lnSpc>
                <a:spcPct val="120000"/>
              </a:lnSpc>
            </a:pPr>
            <a:r>
              <a:rPr lang="pt-BR" b="1"/>
              <a:t>Socialismo: ditadura do proletariado.</a:t>
            </a:r>
          </a:p>
          <a:p>
            <a:pPr lvl="1">
              <a:lnSpc>
                <a:spcPct val="120000"/>
              </a:lnSpc>
            </a:pPr>
            <a:r>
              <a:rPr lang="pt-BR" sz="2400"/>
              <a:t>Eliminação da propriedade privada (coletivização).</a:t>
            </a:r>
          </a:p>
          <a:p>
            <a:pPr lvl="1">
              <a:lnSpc>
                <a:spcPct val="120000"/>
              </a:lnSpc>
            </a:pPr>
            <a:r>
              <a:rPr lang="pt-BR" sz="2400"/>
              <a:t>Fim da exploração e da luta de classes.</a:t>
            </a:r>
          </a:p>
          <a:p>
            <a:pPr lvl="1">
              <a:lnSpc>
                <a:spcPct val="120000"/>
              </a:lnSpc>
            </a:pPr>
            <a:r>
              <a:rPr lang="pt-BR" sz="2400"/>
              <a:t>Etapa de transição para a posterior eliminação do Estado e implantação do comunismo.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ahom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742950" marR="0" indent="-28575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–"/>
          <a:tabLst/>
          <a:defRPr kumimoji="0" lang="pt-B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742950" marR="0" indent="-28575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–"/>
          <a:tabLst/>
          <a:defRPr kumimoji="0" lang="pt-B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2546</TotalTime>
  <Words>800</Words>
  <Application>Microsoft Office PowerPoint</Application>
  <PresentationFormat>Apresentação na tela (4:3)</PresentationFormat>
  <Paragraphs>100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Estrutura 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José Augusto Fiorin</dc:creator>
  <cp:lastModifiedBy>Tales</cp:lastModifiedBy>
  <cp:revision>196</cp:revision>
  <dcterms:created xsi:type="dcterms:W3CDTF">2005-03-20T20:31:15Z</dcterms:created>
  <dcterms:modified xsi:type="dcterms:W3CDTF">2011-09-05T01:50:01Z</dcterms:modified>
</cp:coreProperties>
</file>